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04" r:id="rId1"/>
  </p:sldMasterIdLst>
  <p:notesMasterIdLst>
    <p:notesMasterId r:id="rId44"/>
  </p:notesMasterIdLst>
  <p:handoutMasterIdLst>
    <p:handoutMasterId r:id="rId45"/>
  </p:handoutMasterIdLst>
  <p:sldIdLst>
    <p:sldId id="553" r:id="rId2"/>
    <p:sldId id="494" r:id="rId3"/>
    <p:sldId id="565" r:id="rId4"/>
    <p:sldId id="554" r:id="rId5"/>
    <p:sldId id="505" r:id="rId6"/>
    <p:sldId id="493" r:id="rId7"/>
    <p:sldId id="538" r:id="rId8"/>
    <p:sldId id="496" r:id="rId9"/>
    <p:sldId id="497" r:id="rId10"/>
    <p:sldId id="458" r:id="rId11"/>
    <p:sldId id="449" r:id="rId12"/>
    <p:sldId id="447" r:id="rId13"/>
    <p:sldId id="509" r:id="rId14"/>
    <p:sldId id="508" r:id="rId15"/>
    <p:sldId id="446" r:id="rId16"/>
    <p:sldId id="445" r:id="rId17"/>
    <p:sldId id="556" r:id="rId18"/>
    <p:sldId id="557" r:id="rId19"/>
    <p:sldId id="558" r:id="rId20"/>
    <p:sldId id="559" r:id="rId21"/>
    <p:sldId id="499" r:id="rId22"/>
    <p:sldId id="548" r:id="rId23"/>
    <p:sldId id="504" r:id="rId24"/>
    <p:sldId id="507" r:id="rId25"/>
    <p:sldId id="500" r:id="rId26"/>
    <p:sldId id="501" r:id="rId27"/>
    <p:sldId id="510" r:id="rId28"/>
    <p:sldId id="512" r:id="rId29"/>
    <p:sldId id="502" r:id="rId30"/>
    <p:sldId id="564" r:id="rId31"/>
    <p:sldId id="503" r:id="rId32"/>
    <p:sldId id="450" r:id="rId33"/>
    <p:sldId id="459" r:id="rId34"/>
    <p:sldId id="456" r:id="rId35"/>
    <p:sldId id="455" r:id="rId36"/>
    <p:sldId id="529" r:id="rId37"/>
    <p:sldId id="566" r:id="rId38"/>
    <p:sldId id="545" r:id="rId39"/>
    <p:sldId id="560" r:id="rId40"/>
    <p:sldId id="546" r:id="rId41"/>
    <p:sldId id="562" r:id="rId42"/>
    <p:sldId id="563" r:id="rId43"/>
  </p:sldIdLst>
  <p:sldSz cx="9144000" cy="6858000" type="screen4x3"/>
  <p:notesSz cx="7102475"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3" autoAdjust="0"/>
  </p:normalViewPr>
  <p:slideViewPr>
    <p:cSldViewPr>
      <p:cViewPr varScale="1">
        <p:scale>
          <a:sx n="66" d="100"/>
          <a:sy n="66" d="100"/>
        </p:scale>
        <p:origin x="-5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7062F6-A154-4A21-B88D-A4BF89E5181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8BCA2903-B849-4638-97E5-EE39D020E8E2}">
      <dgm:prSet phldrT="[Text]" custT="1"/>
      <dgm:spPr/>
      <dgm:t>
        <a:bodyPr/>
        <a:lstStyle/>
        <a:p>
          <a:r>
            <a:rPr lang="en-US" sz="2000" i="1" dirty="0" smtClean="0">
              <a:latin typeface="Calibri" pitchFamily="34" charset="0"/>
              <a:cs typeface="Calibri" pitchFamily="34" charset="0"/>
            </a:rPr>
            <a:t>Register with ACES- www.aces.gov.in</a:t>
          </a:r>
          <a:endParaRPr lang="en-US" sz="2000" i="1" dirty="0">
            <a:latin typeface="Calibri" pitchFamily="34" charset="0"/>
            <a:cs typeface="Calibri" pitchFamily="34" charset="0"/>
          </a:endParaRPr>
        </a:p>
      </dgm:t>
    </dgm:pt>
    <dgm:pt modelId="{9EA1A0DE-589A-4C41-BB04-215F9442D740}" type="parTrans" cxnId="{4452A4A2-5712-4CF9-88A3-1CB99750AA8F}">
      <dgm:prSet/>
      <dgm:spPr/>
      <dgm:t>
        <a:bodyPr/>
        <a:lstStyle/>
        <a:p>
          <a:endParaRPr lang="en-US"/>
        </a:p>
      </dgm:t>
    </dgm:pt>
    <dgm:pt modelId="{8EEC6AD3-5DBC-4E79-8ABF-FC2521A0A717}" type="sibTrans" cxnId="{4452A4A2-5712-4CF9-88A3-1CB99750AA8F}">
      <dgm:prSet/>
      <dgm:spPr/>
      <dgm:t>
        <a:bodyPr/>
        <a:lstStyle/>
        <a:p>
          <a:endParaRPr lang="en-US"/>
        </a:p>
      </dgm:t>
    </dgm:pt>
    <dgm:pt modelId="{E88765D3-DF6B-4BF7-9BAF-C749A422B4A2}">
      <dgm:prSet phldrT="[Text]" custT="1"/>
      <dgm:spPr/>
      <dgm:t>
        <a:bodyPr/>
        <a:lstStyle/>
        <a:p>
          <a:r>
            <a:rPr lang="en-US" sz="2000" i="1" dirty="0" smtClean="0">
              <a:latin typeface="Calibri" pitchFamily="34" charset="0"/>
              <a:cs typeface="Calibri" pitchFamily="34" charset="0"/>
            </a:rPr>
            <a:t>Fill &amp; submit form ST-1 online- officer can help if need be.</a:t>
          </a:r>
          <a:endParaRPr lang="en-US" sz="2000" i="1" dirty="0">
            <a:latin typeface="Calibri" pitchFamily="34" charset="0"/>
            <a:cs typeface="Calibri" pitchFamily="34" charset="0"/>
          </a:endParaRPr>
        </a:p>
      </dgm:t>
    </dgm:pt>
    <dgm:pt modelId="{B0B3EC7A-AB88-46C4-BE81-C04D483B152F}" type="parTrans" cxnId="{99D646F5-3140-4BCA-A5AC-D1751019224B}">
      <dgm:prSet/>
      <dgm:spPr/>
      <dgm:t>
        <a:bodyPr/>
        <a:lstStyle/>
        <a:p>
          <a:endParaRPr lang="en-US"/>
        </a:p>
      </dgm:t>
    </dgm:pt>
    <dgm:pt modelId="{61D5A9AB-36E1-4026-BB5E-580B15BCF272}" type="sibTrans" cxnId="{99D646F5-3140-4BCA-A5AC-D1751019224B}">
      <dgm:prSet/>
      <dgm:spPr/>
      <dgm:t>
        <a:bodyPr/>
        <a:lstStyle/>
        <a:p>
          <a:endParaRPr lang="en-US"/>
        </a:p>
      </dgm:t>
    </dgm:pt>
    <dgm:pt modelId="{B2434B5C-4089-4688-BCC4-E4345D00A7C1}">
      <dgm:prSet phldrT="[Text]"/>
      <dgm:spPr/>
      <dgm:t>
        <a:bodyPr/>
        <a:lstStyle/>
        <a:p>
          <a:r>
            <a:rPr lang="en-US" dirty="0" smtClean="0"/>
            <a:t>Step 2</a:t>
          </a:r>
          <a:endParaRPr lang="en-US" dirty="0"/>
        </a:p>
      </dgm:t>
    </dgm:pt>
    <dgm:pt modelId="{FE569DD9-42A2-45A4-987F-827F26A2CDA4}" type="parTrans" cxnId="{C63563F1-4956-4BCA-9CFA-25A7F0EE80A5}">
      <dgm:prSet/>
      <dgm:spPr/>
      <dgm:t>
        <a:bodyPr/>
        <a:lstStyle/>
        <a:p>
          <a:endParaRPr lang="en-US"/>
        </a:p>
      </dgm:t>
    </dgm:pt>
    <dgm:pt modelId="{DFFFCE80-BBCC-4BA4-84E6-0747FD968143}" type="sibTrans" cxnId="{C63563F1-4956-4BCA-9CFA-25A7F0EE80A5}">
      <dgm:prSet/>
      <dgm:spPr/>
      <dgm:t>
        <a:bodyPr/>
        <a:lstStyle/>
        <a:p>
          <a:endParaRPr lang="en-US"/>
        </a:p>
      </dgm:t>
    </dgm:pt>
    <dgm:pt modelId="{ABCC84E0-4F26-4DC4-832F-12637EEC7FE5}">
      <dgm:prSet phldrT="[Text]" custT="1"/>
      <dgm:spPr/>
      <dgm:t>
        <a:bodyPr/>
        <a:lstStyle/>
        <a:p>
          <a:r>
            <a:rPr lang="en-US" sz="2200" i="1" dirty="0" smtClean="0">
              <a:latin typeface="Calibri" pitchFamily="34" charset="0"/>
              <a:cs typeface="Calibri" pitchFamily="34" charset="0"/>
            </a:rPr>
            <a:t>Submit it with other documents to the dept. within 7 days by registered post/ speed post for verification.</a:t>
          </a:r>
        </a:p>
      </dgm:t>
    </dgm:pt>
    <dgm:pt modelId="{45EDE1DE-9867-47A4-A6DB-9F1A866443D8}" type="parTrans" cxnId="{5265A364-EAA1-47B3-8592-0D61D4A28061}">
      <dgm:prSet/>
      <dgm:spPr/>
      <dgm:t>
        <a:bodyPr/>
        <a:lstStyle/>
        <a:p>
          <a:endParaRPr lang="en-US"/>
        </a:p>
      </dgm:t>
    </dgm:pt>
    <dgm:pt modelId="{C04B56AF-A147-4AF3-9FEB-A9AE44C1C72C}" type="sibTrans" cxnId="{5265A364-EAA1-47B3-8592-0D61D4A28061}">
      <dgm:prSet/>
      <dgm:spPr/>
      <dgm:t>
        <a:bodyPr/>
        <a:lstStyle/>
        <a:p>
          <a:endParaRPr lang="en-US"/>
        </a:p>
      </dgm:t>
    </dgm:pt>
    <dgm:pt modelId="{95364EF6-449D-4DED-959D-356BCA3565D3}">
      <dgm:prSet phldrT="[Text]"/>
      <dgm:spPr/>
      <dgm:t>
        <a:bodyPr/>
        <a:lstStyle/>
        <a:p>
          <a:r>
            <a:rPr lang="en-US" dirty="0" smtClean="0"/>
            <a:t>Step 3</a:t>
          </a:r>
          <a:endParaRPr lang="en-US" dirty="0"/>
        </a:p>
      </dgm:t>
    </dgm:pt>
    <dgm:pt modelId="{508329A4-7BD9-4B30-90C8-E4ED5DA417E9}" type="parTrans" cxnId="{ACBF6B0E-F6F5-442C-8C79-4D299129F93A}">
      <dgm:prSet/>
      <dgm:spPr/>
      <dgm:t>
        <a:bodyPr/>
        <a:lstStyle/>
        <a:p>
          <a:endParaRPr lang="en-US"/>
        </a:p>
      </dgm:t>
    </dgm:pt>
    <dgm:pt modelId="{F3B783B3-0F0C-4ECA-A062-16B779A30A8E}" type="sibTrans" cxnId="{ACBF6B0E-F6F5-442C-8C79-4D299129F93A}">
      <dgm:prSet/>
      <dgm:spPr/>
      <dgm:t>
        <a:bodyPr/>
        <a:lstStyle/>
        <a:p>
          <a:endParaRPr lang="en-US"/>
        </a:p>
      </dgm:t>
    </dgm:pt>
    <dgm:pt modelId="{0EF3FE24-73C3-44FB-A74E-E1D9F7B303B1}">
      <dgm:prSet phldrT="[Text]" custT="1"/>
      <dgm:spPr/>
      <dgm:t>
        <a:bodyPr/>
        <a:lstStyle/>
        <a:p>
          <a:r>
            <a:rPr lang="en-US" sz="2200" i="1" dirty="0" smtClean="0">
              <a:latin typeface="Calibri" pitchFamily="34" charset="0"/>
              <a:cs typeface="Calibri" pitchFamily="34" charset="0"/>
            </a:rPr>
            <a:t>Department will issue Form ST-2 via e-mail.</a:t>
          </a:r>
        </a:p>
      </dgm:t>
    </dgm:pt>
    <dgm:pt modelId="{870AAD7F-90E5-42E1-BE93-2BF05FF6789F}" type="parTrans" cxnId="{C4E44906-DA82-49BF-8A8D-5CBA15D4A775}">
      <dgm:prSet/>
      <dgm:spPr/>
      <dgm:t>
        <a:bodyPr/>
        <a:lstStyle/>
        <a:p>
          <a:endParaRPr lang="en-US"/>
        </a:p>
      </dgm:t>
    </dgm:pt>
    <dgm:pt modelId="{7B76240D-9D9D-4E5C-A58A-B407348DCE39}" type="sibTrans" cxnId="{C4E44906-DA82-49BF-8A8D-5CBA15D4A775}">
      <dgm:prSet/>
      <dgm:spPr/>
      <dgm:t>
        <a:bodyPr/>
        <a:lstStyle/>
        <a:p>
          <a:endParaRPr lang="en-US"/>
        </a:p>
      </dgm:t>
    </dgm:pt>
    <dgm:pt modelId="{9B32343A-6DDA-4BE2-9671-8025764CA60F}">
      <dgm:prSet phldrT="[Text]" custT="1"/>
      <dgm:spPr/>
      <dgm:t>
        <a:bodyPr/>
        <a:lstStyle/>
        <a:p>
          <a:r>
            <a:rPr lang="en-US" sz="2200" i="1" dirty="0" smtClean="0">
              <a:latin typeface="Calibri" pitchFamily="34" charset="0"/>
              <a:cs typeface="Calibri" pitchFamily="34" charset="0"/>
            </a:rPr>
            <a:t>Taking signature and stamp on form ST-2 from </a:t>
          </a:r>
          <a:r>
            <a:rPr lang="en-IN" sz="2200" i="1" dirty="0" smtClean="0">
              <a:latin typeface="Calibri" pitchFamily="34" charset="0"/>
              <a:cs typeface="Calibri" pitchFamily="34" charset="0"/>
            </a:rPr>
            <a:t>jurisdictional Superintendent is not required Order No 1/15 St 28-2-2015</a:t>
          </a:r>
          <a:r>
            <a:rPr lang="en-IN" sz="2200" i="1" smtClean="0">
              <a:latin typeface="Calibri" pitchFamily="34" charset="0"/>
              <a:cs typeface="Calibri" pitchFamily="34" charset="0"/>
            </a:rPr>
            <a:t>.</a:t>
          </a:r>
          <a:r>
            <a:rPr lang="en-US" sz="2200" i="1" smtClean="0">
              <a:latin typeface="Calibri" pitchFamily="34" charset="0"/>
              <a:cs typeface="Calibri" pitchFamily="34" charset="0"/>
            </a:rPr>
            <a:t>  </a:t>
          </a:r>
          <a:endParaRPr lang="en-US" sz="2200" i="1" dirty="0" smtClean="0">
            <a:latin typeface="Calibri" pitchFamily="34" charset="0"/>
            <a:cs typeface="Calibri" pitchFamily="34" charset="0"/>
          </a:endParaRPr>
        </a:p>
      </dgm:t>
    </dgm:pt>
    <dgm:pt modelId="{57F9516C-A7FA-4105-BD34-21D94F165561}" type="parTrans" cxnId="{C1071E39-3C90-42AE-AA56-C40FEDF1EB4B}">
      <dgm:prSet/>
      <dgm:spPr/>
      <dgm:t>
        <a:bodyPr/>
        <a:lstStyle/>
        <a:p>
          <a:endParaRPr lang="en-US"/>
        </a:p>
      </dgm:t>
    </dgm:pt>
    <dgm:pt modelId="{444FC5C4-7DF3-46CE-992D-145117BD3B29}" type="sibTrans" cxnId="{C1071E39-3C90-42AE-AA56-C40FEDF1EB4B}">
      <dgm:prSet/>
      <dgm:spPr/>
      <dgm:t>
        <a:bodyPr/>
        <a:lstStyle/>
        <a:p>
          <a:endParaRPr lang="en-US"/>
        </a:p>
      </dgm:t>
    </dgm:pt>
    <dgm:pt modelId="{441D2050-902B-43B9-BECA-A175A77D3B18}">
      <dgm:prSet phldrT="[Text]" custT="1"/>
      <dgm:spPr/>
      <dgm:t>
        <a:bodyPr/>
        <a:lstStyle/>
        <a:p>
          <a:r>
            <a:rPr lang="en-US" sz="2200" i="1" dirty="0" smtClean="0">
              <a:latin typeface="Calibri" pitchFamily="34" charset="0"/>
              <a:ea typeface="Calibri" pitchFamily="34" charset="0"/>
              <a:cs typeface="Calibri" pitchFamily="34" charset="0"/>
            </a:rPr>
            <a:t>Failing to submit this within time lead to rejection of the application itself – else  verification – PH before rejection.</a:t>
          </a:r>
          <a:endParaRPr lang="en-US" sz="2200" i="1" dirty="0" smtClean="0">
            <a:latin typeface="Calibri" pitchFamily="34" charset="0"/>
            <a:cs typeface="Calibri" pitchFamily="34" charset="0"/>
          </a:endParaRPr>
        </a:p>
      </dgm:t>
    </dgm:pt>
    <dgm:pt modelId="{B1A4AB11-69F9-4288-A7ED-718F1ECDD607}" type="parTrans" cxnId="{A177E929-30E1-47FC-9776-87F64D5CC9B3}">
      <dgm:prSet/>
      <dgm:spPr/>
      <dgm:t>
        <a:bodyPr/>
        <a:lstStyle/>
        <a:p>
          <a:endParaRPr lang="en-IN"/>
        </a:p>
      </dgm:t>
    </dgm:pt>
    <dgm:pt modelId="{DCF6218C-068B-44F0-8296-8FF4869CA836}" type="sibTrans" cxnId="{A177E929-30E1-47FC-9776-87F64D5CC9B3}">
      <dgm:prSet/>
      <dgm:spPr/>
      <dgm:t>
        <a:bodyPr/>
        <a:lstStyle/>
        <a:p>
          <a:endParaRPr lang="en-IN"/>
        </a:p>
      </dgm:t>
    </dgm:pt>
    <dgm:pt modelId="{8F32BD9C-9571-4C1E-87DF-F85752805D4B}">
      <dgm:prSet phldrT="[Text]" custT="1"/>
      <dgm:spPr/>
      <dgm:t>
        <a:bodyPr/>
        <a:lstStyle/>
        <a:p>
          <a:endParaRPr lang="en-US" sz="2200" i="1" dirty="0">
            <a:latin typeface="Calibri" pitchFamily="34" charset="0"/>
            <a:cs typeface="Calibri" pitchFamily="34" charset="0"/>
          </a:endParaRPr>
        </a:p>
      </dgm:t>
    </dgm:pt>
    <dgm:pt modelId="{630F19BE-0E6A-4265-8F80-B3BF7EF4DBF2}" type="parTrans" cxnId="{1228BDBA-B306-48D8-9ABE-747C1D3CA97B}">
      <dgm:prSet/>
      <dgm:spPr/>
      <dgm:t>
        <a:bodyPr/>
        <a:lstStyle/>
        <a:p>
          <a:endParaRPr lang="en-US"/>
        </a:p>
      </dgm:t>
    </dgm:pt>
    <dgm:pt modelId="{3F6B81A4-6FBE-4773-9375-453BA4FB40EE}" type="sibTrans" cxnId="{1228BDBA-B306-48D8-9ABE-747C1D3CA97B}">
      <dgm:prSet/>
      <dgm:spPr/>
      <dgm:t>
        <a:bodyPr/>
        <a:lstStyle/>
        <a:p>
          <a:endParaRPr lang="en-US"/>
        </a:p>
      </dgm:t>
    </dgm:pt>
    <dgm:pt modelId="{E736AE58-F80C-4D3C-B3B2-A43A0C82A327}">
      <dgm:prSet phldrT="[Text]" custT="1"/>
      <dgm:spPr/>
      <dgm:t>
        <a:bodyPr/>
        <a:lstStyle/>
        <a:p>
          <a:r>
            <a:rPr lang="en-US" sz="2000" i="1" dirty="0" smtClean="0">
              <a:latin typeface="Calibri" pitchFamily="34" charset="0"/>
              <a:cs typeface="Calibri" pitchFamily="34" charset="0"/>
            </a:rPr>
            <a:t> PAN mandatory- Take print out of E-acknowledgement – Registration within 2 days – print out from ACES  w/o sign of officer.</a:t>
          </a:r>
          <a:endParaRPr lang="en-US" sz="2000" i="1" dirty="0">
            <a:latin typeface="Calibri" pitchFamily="34" charset="0"/>
            <a:cs typeface="Calibri" pitchFamily="34" charset="0"/>
          </a:endParaRPr>
        </a:p>
      </dgm:t>
    </dgm:pt>
    <dgm:pt modelId="{94D35437-696B-4788-BBCD-67C1FFE1E9DB}" type="parTrans" cxnId="{CC9D0476-2B46-4830-AFED-8BC070A58395}">
      <dgm:prSet/>
      <dgm:spPr/>
      <dgm:t>
        <a:bodyPr/>
        <a:lstStyle/>
        <a:p>
          <a:endParaRPr lang="en-US"/>
        </a:p>
      </dgm:t>
    </dgm:pt>
    <dgm:pt modelId="{397DFB9B-29EC-4BD2-B2B4-93F04715D05B}" type="sibTrans" cxnId="{CC9D0476-2B46-4830-AFED-8BC070A58395}">
      <dgm:prSet/>
      <dgm:spPr/>
      <dgm:t>
        <a:bodyPr/>
        <a:lstStyle/>
        <a:p>
          <a:endParaRPr lang="en-US"/>
        </a:p>
      </dgm:t>
    </dgm:pt>
    <dgm:pt modelId="{2663A574-0E6B-447C-9823-B3896E5F0CC5}">
      <dgm:prSet phldrT="[Text]" custT="1"/>
      <dgm:spPr/>
      <dgm:t>
        <a:bodyPr/>
        <a:lstStyle/>
        <a:p>
          <a:endParaRPr lang="en-US" sz="2000" i="1" dirty="0">
            <a:latin typeface="Calibri" pitchFamily="34" charset="0"/>
            <a:cs typeface="Calibri" pitchFamily="34" charset="0"/>
          </a:endParaRPr>
        </a:p>
      </dgm:t>
    </dgm:pt>
    <dgm:pt modelId="{F12BB297-950A-48BA-8B80-90C2095321E1}" type="sibTrans" cxnId="{5CE1991F-3B62-42B2-AAEA-7A9C496D2817}">
      <dgm:prSet/>
      <dgm:spPr/>
      <dgm:t>
        <a:bodyPr/>
        <a:lstStyle/>
        <a:p>
          <a:endParaRPr lang="en-US"/>
        </a:p>
      </dgm:t>
    </dgm:pt>
    <dgm:pt modelId="{96B33717-C4B7-4078-9C79-6331B72E69CD}" type="parTrans" cxnId="{5CE1991F-3B62-42B2-AAEA-7A9C496D2817}">
      <dgm:prSet/>
      <dgm:spPr/>
      <dgm:t>
        <a:bodyPr/>
        <a:lstStyle/>
        <a:p>
          <a:endParaRPr lang="en-US"/>
        </a:p>
      </dgm:t>
    </dgm:pt>
    <dgm:pt modelId="{E6F00E2B-21EA-45E5-8B2A-37511AAF2152}">
      <dgm:prSet phldrT="[Text]" custT="1"/>
      <dgm:spPr/>
      <dgm:t>
        <a:bodyPr/>
        <a:lstStyle/>
        <a:p>
          <a:endParaRPr lang="en-US" sz="2000" i="1" dirty="0">
            <a:latin typeface="Calibri" pitchFamily="34" charset="0"/>
            <a:cs typeface="Calibri" pitchFamily="34" charset="0"/>
          </a:endParaRPr>
        </a:p>
      </dgm:t>
    </dgm:pt>
    <dgm:pt modelId="{A5C85384-1897-4DA7-B23F-09F801386E61}" type="sibTrans" cxnId="{181BA5EF-DF85-4F2A-B8B1-3FAAF00BE685}">
      <dgm:prSet/>
      <dgm:spPr/>
      <dgm:t>
        <a:bodyPr/>
        <a:lstStyle/>
        <a:p>
          <a:endParaRPr lang="en-US"/>
        </a:p>
      </dgm:t>
    </dgm:pt>
    <dgm:pt modelId="{7E0C21E9-0DC0-4DEE-8526-5A3C8963B92A}" type="parTrans" cxnId="{181BA5EF-DF85-4F2A-B8B1-3FAAF00BE685}">
      <dgm:prSet/>
      <dgm:spPr/>
      <dgm:t>
        <a:bodyPr/>
        <a:lstStyle/>
        <a:p>
          <a:endParaRPr lang="en-US"/>
        </a:p>
      </dgm:t>
    </dgm:pt>
    <dgm:pt modelId="{60B015CA-87A1-4359-A6E0-BEEAB8867387}">
      <dgm:prSet phldrT="[Text]" custT="1"/>
      <dgm:spPr/>
      <dgm:t>
        <a:bodyPr/>
        <a:lstStyle/>
        <a:p>
          <a:r>
            <a:rPr lang="en-US" sz="2400" dirty="0" smtClean="0"/>
            <a:t>Step</a:t>
          </a:r>
          <a:r>
            <a:rPr lang="en-US" sz="2600" dirty="0" smtClean="0"/>
            <a:t> 1</a:t>
          </a:r>
          <a:endParaRPr lang="en-US" sz="2600" dirty="0"/>
        </a:p>
      </dgm:t>
    </dgm:pt>
    <dgm:pt modelId="{9C4FC044-B072-4045-93EC-7551056B5ED7}" type="sibTrans" cxnId="{CAEFAC39-143D-4BB2-9B89-24B2443AE850}">
      <dgm:prSet/>
      <dgm:spPr/>
      <dgm:t>
        <a:bodyPr/>
        <a:lstStyle/>
        <a:p>
          <a:endParaRPr lang="en-US"/>
        </a:p>
      </dgm:t>
    </dgm:pt>
    <dgm:pt modelId="{614E8D42-0E0A-4BC4-B7DC-C9D3186F7585}" type="parTrans" cxnId="{CAEFAC39-143D-4BB2-9B89-24B2443AE850}">
      <dgm:prSet/>
      <dgm:spPr/>
      <dgm:t>
        <a:bodyPr/>
        <a:lstStyle/>
        <a:p>
          <a:endParaRPr lang="en-US"/>
        </a:p>
      </dgm:t>
    </dgm:pt>
    <dgm:pt modelId="{60894F2A-FC2F-4ED3-A8F4-1634D1FDC263}" type="pres">
      <dgm:prSet presAssocID="{0B7062F6-A154-4A21-B88D-A4BF89E51817}" presName="linearFlow" presStyleCnt="0">
        <dgm:presLayoutVars>
          <dgm:dir/>
          <dgm:animLvl val="lvl"/>
          <dgm:resizeHandles val="exact"/>
        </dgm:presLayoutVars>
      </dgm:prSet>
      <dgm:spPr/>
      <dgm:t>
        <a:bodyPr/>
        <a:lstStyle/>
        <a:p>
          <a:endParaRPr lang="en-US"/>
        </a:p>
      </dgm:t>
    </dgm:pt>
    <dgm:pt modelId="{9E0E1C97-3C29-4ACA-8ECF-FA844220BB2D}" type="pres">
      <dgm:prSet presAssocID="{60B015CA-87A1-4359-A6E0-BEEAB8867387}" presName="composite" presStyleCnt="0"/>
      <dgm:spPr/>
    </dgm:pt>
    <dgm:pt modelId="{34FDDD63-0A64-4EC0-84B8-BFD1AD262831}" type="pres">
      <dgm:prSet presAssocID="{60B015CA-87A1-4359-A6E0-BEEAB8867387}" presName="parentText" presStyleLbl="alignNode1" presStyleIdx="0" presStyleCnt="3" custScaleY="108386">
        <dgm:presLayoutVars>
          <dgm:chMax val="1"/>
          <dgm:bulletEnabled val="1"/>
        </dgm:presLayoutVars>
      </dgm:prSet>
      <dgm:spPr/>
      <dgm:t>
        <a:bodyPr/>
        <a:lstStyle/>
        <a:p>
          <a:endParaRPr lang="en-US"/>
        </a:p>
      </dgm:t>
    </dgm:pt>
    <dgm:pt modelId="{127211C6-DBF4-4B5C-9BF8-37587F33E7BA}" type="pres">
      <dgm:prSet presAssocID="{60B015CA-87A1-4359-A6E0-BEEAB8867387}" presName="descendantText" presStyleLbl="alignAcc1" presStyleIdx="0" presStyleCnt="3" custScaleY="156131" custLinFactNeighborX="190" custLinFactNeighborY="11743">
        <dgm:presLayoutVars>
          <dgm:bulletEnabled val="1"/>
        </dgm:presLayoutVars>
      </dgm:prSet>
      <dgm:spPr/>
      <dgm:t>
        <a:bodyPr/>
        <a:lstStyle/>
        <a:p>
          <a:endParaRPr lang="en-US"/>
        </a:p>
      </dgm:t>
    </dgm:pt>
    <dgm:pt modelId="{FF71D124-CA2B-4DFD-A8D5-CA0DB0D3A66A}" type="pres">
      <dgm:prSet presAssocID="{9C4FC044-B072-4045-93EC-7551056B5ED7}" presName="sp" presStyleCnt="0"/>
      <dgm:spPr/>
    </dgm:pt>
    <dgm:pt modelId="{F8121E5E-E58F-4AB9-A1C7-1BE557F0393D}" type="pres">
      <dgm:prSet presAssocID="{B2434B5C-4089-4688-BCC4-E4345D00A7C1}" presName="composite" presStyleCnt="0"/>
      <dgm:spPr/>
    </dgm:pt>
    <dgm:pt modelId="{75FA57B7-EA1A-49C5-9B95-1D7E5C27EEFF}" type="pres">
      <dgm:prSet presAssocID="{B2434B5C-4089-4688-BCC4-E4345D00A7C1}" presName="parentText" presStyleLbl="alignNode1" presStyleIdx="1" presStyleCnt="3" custScaleY="107456" custLinFactNeighborX="1276" custLinFactNeighborY="-11674">
        <dgm:presLayoutVars>
          <dgm:chMax val="1"/>
          <dgm:bulletEnabled val="1"/>
        </dgm:presLayoutVars>
      </dgm:prSet>
      <dgm:spPr/>
      <dgm:t>
        <a:bodyPr/>
        <a:lstStyle/>
        <a:p>
          <a:endParaRPr lang="en-US"/>
        </a:p>
      </dgm:t>
    </dgm:pt>
    <dgm:pt modelId="{594469A2-89BD-4523-9479-3166D196821A}" type="pres">
      <dgm:prSet presAssocID="{B2434B5C-4089-4688-BCC4-E4345D00A7C1}" presName="descendantText" presStyleLbl="alignAcc1" presStyleIdx="1" presStyleCnt="3" custScaleY="155304" custLinFactNeighborX="408" custLinFactNeighborY="14909">
        <dgm:presLayoutVars>
          <dgm:bulletEnabled val="1"/>
        </dgm:presLayoutVars>
      </dgm:prSet>
      <dgm:spPr/>
      <dgm:t>
        <a:bodyPr/>
        <a:lstStyle/>
        <a:p>
          <a:endParaRPr lang="en-US"/>
        </a:p>
      </dgm:t>
    </dgm:pt>
    <dgm:pt modelId="{322E19A9-0A6B-44CA-9DDD-16AD14BD12CD}" type="pres">
      <dgm:prSet presAssocID="{DFFFCE80-BBCC-4BA4-84E6-0747FD968143}" presName="sp" presStyleCnt="0"/>
      <dgm:spPr/>
    </dgm:pt>
    <dgm:pt modelId="{E3042C6E-E441-4343-A76E-C148E13B900C}" type="pres">
      <dgm:prSet presAssocID="{95364EF6-449D-4DED-959D-356BCA3565D3}" presName="composite" presStyleCnt="0"/>
      <dgm:spPr/>
    </dgm:pt>
    <dgm:pt modelId="{1682563E-A9A4-412A-9263-C48AE6785575}" type="pres">
      <dgm:prSet presAssocID="{95364EF6-449D-4DED-959D-356BCA3565D3}" presName="parentText" presStyleLbl="alignNode1" presStyleIdx="2" presStyleCnt="3">
        <dgm:presLayoutVars>
          <dgm:chMax val="1"/>
          <dgm:bulletEnabled val="1"/>
        </dgm:presLayoutVars>
      </dgm:prSet>
      <dgm:spPr/>
      <dgm:t>
        <a:bodyPr/>
        <a:lstStyle/>
        <a:p>
          <a:endParaRPr lang="en-US"/>
        </a:p>
      </dgm:t>
    </dgm:pt>
    <dgm:pt modelId="{00901AF4-53F9-4895-A813-48B35970C3BD}" type="pres">
      <dgm:prSet presAssocID="{95364EF6-449D-4DED-959D-356BCA3565D3}" presName="descendantText" presStyleLbl="alignAcc1" presStyleIdx="2" presStyleCnt="3" custScaleY="100000" custLinFactNeighborX="1882" custLinFactNeighborY="35678">
        <dgm:presLayoutVars>
          <dgm:bulletEnabled val="1"/>
        </dgm:presLayoutVars>
      </dgm:prSet>
      <dgm:spPr/>
      <dgm:t>
        <a:bodyPr/>
        <a:lstStyle/>
        <a:p>
          <a:endParaRPr lang="en-US"/>
        </a:p>
      </dgm:t>
    </dgm:pt>
  </dgm:ptLst>
  <dgm:cxnLst>
    <dgm:cxn modelId="{18F20D0A-A61E-4D75-B7BA-612A49366147}" type="presOf" srcId="{ABCC84E0-4F26-4DC4-832F-12637EEC7FE5}" destId="{594469A2-89BD-4523-9479-3166D196821A}" srcOrd="0" destOrd="0" presId="urn:microsoft.com/office/officeart/2005/8/layout/chevron2"/>
    <dgm:cxn modelId="{CAEFAC39-143D-4BB2-9B89-24B2443AE850}" srcId="{0B7062F6-A154-4A21-B88D-A4BF89E51817}" destId="{60B015CA-87A1-4359-A6E0-BEEAB8867387}" srcOrd="0" destOrd="0" parTransId="{614E8D42-0E0A-4BC4-B7DC-C9D3186F7585}" sibTransId="{9C4FC044-B072-4045-93EC-7551056B5ED7}"/>
    <dgm:cxn modelId="{C1071E39-3C90-42AE-AA56-C40FEDF1EB4B}" srcId="{95364EF6-449D-4DED-959D-356BCA3565D3}" destId="{9B32343A-6DDA-4BE2-9671-8025764CA60F}" srcOrd="1" destOrd="0" parTransId="{57F9516C-A7FA-4105-BD34-21D94F165561}" sibTransId="{444FC5C4-7DF3-46CE-992D-145117BD3B29}"/>
    <dgm:cxn modelId="{5F26BD86-3366-4652-B926-AE60AFF488CA}" type="presOf" srcId="{0B7062F6-A154-4A21-B88D-A4BF89E51817}" destId="{60894F2A-FC2F-4ED3-A8F4-1634D1FDC263}" srcOrd="0" destOrd="0" presId="urn:microsoft.com/office/officeart/2005/8/layout/chevron2"/>
    <dgm:cxn modelId="{3ED91E8A-BB57-4AE9-B3C1-DCEF0261D10C}" type="presOf" srcId="{8F32BD9C-9571-4C1E-87DF-F85752805D4B}" destId="{127211C6-DBF4-4B5C-9BF8-37587F33E7BA}" srcOrd="0" destOrd="5" presId="urn:microsoft.com/office/officeart/2005/8/layout/chevron2"/>
    <dgm:cxn modelId="{550348FB-141C-4107-B71C-D7F121D547FE}" type="presOf" srcId="{2663A574-0E6B-447C-9823-B3896E5F0CC5}" destId="{127211C6-DBF4-4B5C-9BF8-37587F33E7BA}" srcOrd="0" destOrd="1" presId="urn:microsoft.com/office/officeart/2005/8/layout/chevron2"/>
    <dgm:cxn modelId="{563028EE-6515-41AF-A5BF-4E669EF06CD9}" type="presOf" srcId="{E736AE58-F80C-4D3C-B3B2-A43A0C82A327}" destId="{127211C6-DBF4-4B5C-9BF8-37587F33E7BA}" srcOrd="0" destOrd="4" presId="urn:microsoft.com/office/officeart/2005/8/layout/chevron2"/>
    <dgm:cxn modelId="{1228BDBA-B306-48D8-9ABE-747C1D3CA97B}" srcId="{60B015CA-87A1-4359-A6E0-BEEAB8867387}" destId="{8F32BD9C-9571-4C1E-87DF-F85752805D4B}" srcOrd="5" destOrd="0" parTransId="{630F19BE-0E6A-4265-8F80-B3BF7EF4DBF2}" sibTransId="{3F6B81A4-6FBE-4773-9375-453BA4FB40EE}"/>
    <dgm:cxn modelId="{85ECF484-1671-4A52-8A5B-741293C08E64}" type="presOf" srcId="{E6F00E2B-21EA-45E5-8B2A-37511AAF2152}" destId="{127211C6-DBF4-4B5C-9BF8-37587F33E7BA}" srcOrd="0" destOrd="0" presId="urn:microsoft.com/office/officeart/2005/8/layout/chevron2"/>
    <dgm:cxn modelId="{181BA5EF-DF85-4F2A-B8B1-3FAAF00BE685}" srcId="{60B015CA-87A1-4359-A6E0-BEEAB8867387}" destId="{E6F00E2B-21EA-45E5-8B2A-37511AAF2152}" srcOrd="0" destOrd="0" parTransId="{7E0C21E9-0DC0-4DEE-8526-5A3C8963B92A}" sibTransId="{A5C85384-1897-4DA7-B23F-09F801386E61}"/>
    <dgm:cxn modelId="{212526A1-D01E-42E4-B81E-94C76C917B09}" type="presOf" srcId="{441D2050-902B-43B9-BECA-A175A77D3B18}" destId="{594469A2-89BD-4523-9479-3166D196821A}" srcOrd="0" destOrd="1" presId="urn:microsoft.com/office/officeart/2005/8/layout/chevron2"/>
    <dgm:cxn modelId="{FF9150BE-1C9C-4FB9-BE81-7CEFDDD46F63}" type="presOf" srcId="{95364EF6-449D-4DED-959D-356BCA3565D3}" destId="{1682563E-A9A4-412A-9263-C48AE6785575}" srcOrd="0" destOrd="0" presId="urn:microsoft.com/office/officeart/2005/8/layout/chevron2"/>
    <dgm:cxn modelId="{28BAAE44-734F-4CA3-BEA0-95AF8E6AE256}" type="presOf" srcId="{9B32343A-6DDA-4BE2-9671-8025764CA60F}" destId="{00901AF4-53F9-4895-A813-48B35970C3BD}" srcOrd="0" destOrd="1" presId="urn:microsoft.com/office/officeart/2005/8/layout/chevron2"/>
    <dgm:cxn modelId="{9E7E38C3-6445-42DF-B068-BC0B74445B44}" type="presOf" srcId="{0EF3FE24-73C3-44FB-A74E-E1D9F7B303B1}" destId="{00901AF4-53F9-4895-A813-48B35970C3BD}" srcOrd="0" destOrd="0" presId="urn:microsoft.com/office/officeart/2005/8/layout/chevron2"/>
    <dgm:cxn modelId="{CC9D0476-2B46-4830-AFED-8BC070A58395}" srcId="{60B015CA-87A1-4359-A6E0-BEEAB8867387}" destId="{E736AE58-F80C-4D3C-B3B2-A43A0C82A327}" srcOrd="4" destOrd="0" parTransId="{94D35437-696B-4788-BBCD-67C1FFE1E9DB}" sibTransId="{397DFB9B-29EC-4BD2-B2B4-93F04715D05B}"/>
    <dgm:cxn modelId="{ACBF6B0E-F6F5-442C-8C79-4D299129F93A}" srcId="{0B7062F6-A154-4A21-B88D-A4BF89E51817}" destId="{95364EF6-449D-4DED-959D-356BCA3565D3}" srcOrd="2" destOrd="0" parTransId="{508329A4-7BD9-4B30-90C8-E4ED5DA417E9}" sibTransId="{F3B783B3-0F0C-4ECA-A062-16B779A30A8E}"/>
    <dgm:cxn modelId="{4452A4A2-5712-4CF9-88A3-1CB99750AA8F}" srcId="{60B015CA-87A1-4359-A6E0-BEEAB8867387}" destId="{8BCA2903-B849-4638-97E5-EE39D020E8E2}" srcOrd="2" destOrd="0" parTransId="{9EA1A0DE-589A-4C41-BB04-215F9442D740}" sibTransId="{8EEC6AD3-5DBC-4E79-8ABF-FC2521A0A717}"/>
    <dgm:cxn modelId="{C4E44906-DA82-49BF-8A8D-5CBA15D4A775}" srcId="{95364EF6-449D-4DED-959D-356BCA3565D3}" destId="{0EF3FE24-73C3-44FB-A74E-E1D9F7B303B1}" srcOrd="0" destOrd="0" parTransId="{870AAD7F-90E5-42E1-BE93-2BF05FF6789F}" sibTransId="{7B76240D-9D9D-4E5C-A58A-B407348DCE39}"/>
    <dgm:cxn modelId="{5265A364-EAA1-47B3-8592-0D61D4A28061}" srcId="{B2434B5C-4089-4688-BCC4-E4345D00A7C1}" destId="{ABCC84E0-4F26-4DC4-832F-12637EEC7FE5}" srcOrd="0" destOrd="0" parTransId="{45EDE1DE-9867-47A4-A6DB-9F1A866443D8}" sibTransId="{C04B56AF-A147-4AF3-9FEB-A9AE44C1C72C}"/>
    <dgm:cxn modelId="{C63563F1-4956-4BCA-9CFA-25A7F0EE80A5}" srcId="{0B7062F6-A154-4A21-B88D-A4BF89E51817}" destId="{B2434B5C-4089-4688-BCC4-E4345D00A7C1}" srcOrd="1" destOrd="0" parTransId="{FE569DD9-42A2-45A4-987F-827F26A2CDA4}" sibTransId="{DFFFCE80-BBCC-4BA4-84E6-0747FD968143}"/>
    <dgm:cxn modelId="{70EC040B-234F-4190-87A0-37B598572894}" type="presOf" srcId="{E88765D3-DF6B-4BF7-9BAF-C749A422B4A2}" destId="{127211C6-DBF4-4B5C-9BF8-37587F33E7BA}" srcOrd="0" destOrd="3" presId="urn:microsoft.com/office/officeart/2005/8/layout/chevron2"/>
    <dgm:cxn modelId="{1C1C6C53-347C-4ABA-AB6D-DB39B24DDA5F}" type="presOf" srcId="{B2434B5C-4089-4688-BCC4-E4345D00A7C1}" destId="{75FA57B7-EA1A-49C5-9B95-1D7E5C27EEFF}" srcOrd="0" destOrd="0" presId="urn:microsoft.com/office/officeart/2005/8/layout/chevron2"/>
    <dgm:cxn modelId="{F3393002-B01C-4DAC-B2DF-55BD459028AC}" type="presOf" srcId="{60B015CA-87A1-4359-A6E0-BEEAB8867387}" destId="{34FDDD63-0A64-4EC0-84B8-BFD1AD262831}" srcOrd="0" destOrd="0" presId="urn:microsoft.com/office/officeart/2005/8/layout/chevron2"/>
    <dgm:cxn modelId="{99D646F5-3140-4BCA-A5AC-D1751019224B}" srcId="{60B015CA-87A1-4359-A6E0-BEEAB8867387}" destId="{E88765D3-DF6B-4BF7-9BAF-C749A422B4A2}" srcOrd="3" destOrd="0" parTransId="{B0B3EC7A-AB88-46C4-BE81-C04D483B152F}" sibTransId="{61D5A9AB-36E1-4026-BB5E-580B15BCF272}"/>
    <dgm:cxn modelId="{5CE1991F-3B62-42B2-AAEA-7A9C496D2817}" srcId="{60B015CA-87A1-4359-A6E0-BEEAB8867387}" destId="{2663A574-0E6B-447C-9823-B3896E5F0CC5}" srcOrd="1" destOrd="0" parTransId="{96B33717-C4B7-4078-9C79-6331B72E69CD}" sibTransId="{F12BB297-950A-48BA-8B80-90C2095321E1}"/>
    <dgm:cxn modelId="{D56864E7-CB38-4A8C-A75D-677158072E21}" type="presOf" srcId="{8BCA2903-B849-4638-97E5-EE39D020E8E2}" destId="{127211C6-DBF4-4B5C-9BF8-37587F33E7BA}" srcOrd="0" destOrd="2" presId="urn:microsoft.com/office/officeart/2005/8/layout/chevron2"/>
    <dgm:cxn modelId="{A177E929-30E1-47FC-9776-87F64D5CC9B3}" srcId="{B2434B5C-4089-4688-BCC4-E4345D00A7C1}" destId="{441D2050-902B-43B9-BECA-A175A77D3B18}" srcOrd="1" destOrd="0" parTransId="{B1A4AB11-69F9-4288-A7ED-718F1ECDD607}" sibTransId="{DCF6218C-068B-44F0-8296-8FF4869CA836}"/>
    <dgm:cxn modelId="{89009B6D-650C-46D3-8CB8-E9E6F73338EC}" type="presParOf" srcId="{60894F2A-FC2F-4ED3-A8F4-1634D1FDC263}" destId="{9E0E1C97-3C29-4ACA-8ECF-FA844220BB2D}" srcOrd="0" destOrd="0" presId="urn:microsoft.com/office/officeart/2005/8/layout/chevron2"/>
    <dgm:cxn modelId="{2409A19C-15E7-47BA-A6C9-BE502456A921}" type="presParOf" srcId="{9E0E1C97-3C29-4ACA-8ECF-FA844220BB2D}" destId="{34FDDD63-0A64-4EC0-84B8-BFD1AD262831}" srcOrd="0" destOrd="0" presId="urn:microsoft.com/office/officeart/2005/8/layout/chevron2"/>
    <dgm:cxn modelId="{DF9D2A5A-F4E5-4C1A-9E75-682BBD6835C4}" type="presParOf" srcId="{9E0E1C97-3C29-4ACA-8ECF-FA844220BB2D}" destId="{127211C6-DBF4-4B5C-9BF8-37587F33E7BA}" srcOrd="1" destOrd="0" presId="urn:microsoft.com/office/officeart/2005/8/layout/chevron2"/>
    <dgm:cxn modelId="{07B87A0F-1CBE-49E4-BD0B-7717A173645E}" type="presParOf" srcId="{60894F2A-FC2F-4ED3-A8F4-1634D1FDC263}" destId="{FF71D124-CA2B-4DFD-A8D5-CA0DB0D3A66A}" srcOrd="1" destOrd="0" presId="urn:microsoft.com/office/officeart/2005/8/layout/chevron2"/>
    <dgm:cxn modelId="{9344E20D-8736-4FC4-811A-3126AB782962}" type="presParOf" srcId="{60894F2A-FC2F-4ED3-A8F4-1634D1FDC263}" destId="{F8121E5E-E58F-4AB9-A1C7-1BE557F0393D}" srcOrd="2" destOrd="0" presId="urn:microsoft.com/office/officeart/2005/8/layout/chevron2"/>
    <dgm:cxn modelId="{B9D9D0A3-4CFC-4C88-A923-8D4227CAB13D}" type="presParOf" srcId="{F8121E5E-E58F-4AB9-A1C7-1BE557F0393D}" destId="{75FA57B7-EA1A-49C5-9B95-1D7E5C27EEFF}" srcOrd="0" destOrd="0" presId="urn:microsoft.com/office/officeart/2005/8/layout/chevron2"/>
    <dgm:cxn modelId="{44E9E361-EA1D-4380-AA59-66FE0E12B73D}" type="presParOf" srcId="{F8121E5E-E58F-4AB9-A1C7-1BE557F0393D}" destId="{594469A2-89BD-4523-9479-3166D196821A}" srcOrd="1" destOrd="0" presId="urn:microsoft.com/office/officeart/2005/8/layout/chevron2"/>
    <dgm:cxn modelId="{6D6BD5C2-9E78-4DE3-8338-0F2F5400CD8E}" type="presParOf" srcId="{60894F2A-FC2F-4ED3-A8F4-1634D1FDC263}" destId="{322E19A9-0A6B-44CA-9DDD-16AD14BD12CD}" srcOrd="3" destOrd="0" presId="urn:microsoft.com/office/officeart/2005/8/layout/chevron2"/>
    <dgm:cxn modelId="{A407CBEF-0A56-456B-8273-6504AD1EBAE8}" type="presParOf" srcId="{60894F2A-FC2F-4ED3-A8F4-1634D1FDC263}" destId="{E3042C6E-E441-4343-A76E-C148E13B900C}" srcOrd="4" destOrd="0" presId="urn:microsoft.com/office/officeart/2005/8/layout/chevron2"/>
    <dgm:cxn modelId="{04E28BB5-0738-461A-9450-99AC1A9FE005}" type="presParOf" srcId="{E3042C6E-E441-4343-A76E-C148E13B900C}" destId="{1682563E-A9A4-412A-9263-C48AE6785575}" srcOrd="0" destOrd="0" presId="urn:microsoft.com/office/officeart/2005/8/layout/chevron2"/>
    <dgm:cxn modelId="{D415A9E3-8444-4432-A9C4-B5457A512779}" type="presParOf" srcId="{E3042C6E-E441-4343-A76E-C148E13B900C}" destId="{00901AF4-53F9-4895-A813-48B35970C3B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1F66D7-330B-4273-9383-833DC3228C9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83F273F4-0D2E-4BBA-A37B-77D72C6AFEA3}">
      <dgm:prSet phldrT="[Text]"/>
      <dgm:spPr/>
      <dgm:t>
        <a:bodyPr/>
        <a:lstStyle/>
        <a:p>
          <a:r>
            <a:rPr lang="en-US" i="1" dirty="0" smtClean="0"/>
            <a:t>Download Return preparation utility of Form ST-3 from the site</a:t>
          </a:r>
          <a:endParaRPr lang="en-US" i="1" dirty="0"/>
        </a:p>
      </dgm:t>
    </dgm:pt>
    <dgm:pt modelId="{D362C4DB-3E35-41FE-A53E-E784E2581CDB}" type="parTrans" cxnId="{D0AD2F16-BF53-4A12-B5A5-20AD0BC55095}">
      <dgm:prSet/>
      <dgm:spPr/>
      <dgm:t>
        <a:bodyPr/>
        <a:lstStyle/>
        <a:p>
          <a:endParaRPr lang="en-US"/>
        </a:p>
      </dgm:t>
    </dgm:pt>
    <dgm:pt modelId="{42A7B1A9-3514-4369-8A89-B87A952F66E0}" type="sibTrans" cxnId="{D0AD2F16-BF53-4A12-B5A5-20AD0BC55095}">
      <dgm:prSet/>
      <dgm:spPr/>
      <dgm:t>
        <a:bodyPr/>
        <a:lstStyle/>
        <a:p>
          <a:endParaRPr lang="en-US"/>
        </a:p>
      </dgm:t>
    </dgm:pt>
    <dgm:pt modelId="{56279DF1-AED2-4F3D-A146-96999A5BFCE5}">
      <dgm:prSet phldrT="[Text]"/>
      <dgm:spPr/>
      <dgm:t>
        <a:bodyPr/>
        <a:lstStyle/>
        <a:p>
          <a:r>
            <a:rPr lang="en-US" i="1" dirty="0" smtClean="0"/>
            <a:t>Fill the form ST-3 Return in preparation utility</a:t>
          </a:r>
          <a:endParaRPr lang="en-US" i="1" dirty="0"/>
        </a:p>
      </dgm:t>
    </dgm:pt>
    <dgm:pt modelId="{A8654F49-85F4-45B4-97AD-2520CA018361}" type="parTrans" cxnId="{2C9B2800-DEFC-4D9C-80F4-F2AE5E8ADE90}">
      <dgm:prSet/>
      <dgm:spPr/>
      <dgm:t>
        <a:bodyPr/>
        <a:lstStyle/>
        <a:p>
          <a:endParaRPr lang="en-US"/>
        </a:p>
      </dgm:t>
    </dgm:pt>
    <dgm:pt modelId="{0845AEE9-1008-4CCA-B4E6-E8C856700805}" type="sibTrans" cxnId="{2C9B2800-DEFC-4D9C-80F4-F2AE5E8ADE90}">
      <dgm:prSet/>
      <dgm:spPr/>
      <dgm:t>
        <a:bodyPr/>
        <a:lstStyle/>
        <a:p>
          <a:endParaRPr lang="en-US"/>
        </a:p>
      </dgm:t>
    </dgm:pt>
    <dgm:pt modelId="{9AD2C6AC-FC88-45FF-B646-1008F7795AA7}">
      <dgm:prSet phldrT="[Text]"/>
      <dgm:spPr/>
      <dgm:t>
        <a:bodyPr/>
        <a:lstStyle/>
        <a:p>
          <a:r>
            <a:rPr lang="en-US" i="1" dirty="0" smtClean="0"/>
            <a:t>Validate the utility and thereafter XML file will be generated</a:t>
          </a:r>
          <a:endParaRPr lang="en-US" i="1" dirty="0"/>
        </a:p>
      </dgm:t>
    </dgm:pt>
    <dgm:pt modelId="{54E221AA-5B2F-48CB-8909-D69FD5D0CEC3}" type="parTrans" cxnId="{E3BF1EA4-A6E6-4117-8E35-20CFA1815115}">
      <dgm:prSet/>
      <dgm:spPr/>
      <dgm:t>
        <a:bodyPr/>
        <a:lstStyle/>
        <a:p>
          <a:endParaRPr lang="en-US"/>
        </a:p>
      </dgm:t>
    </dgm:pt>
    <dgm:pt modelId="{4E2B39F5-83E7-4E9C-8FE0-36C8B21B8BCA}" type="sibTrans" cxnId="{E3BF1EA4-A6E6-4117-8E35-20CFA1815115}">
      <dgm:prSet/>
      <dgm:spPr/>
      <dgm:t>
        <a:bodyPr/>
        <a:lstStyle/>
        <a:p>
          <a:endParaRPr lang="en-US"/>
        </a:p>
      </dgm:t>
    </dgm:pt>
    <dgm:pt modelId="{D6EB827F-09C8-4FEC-8BD9-E7AD8CC2DCAA}" type="pres">
      <dgm:prSet presAssocID="{B61F66D7-330B-4273-9383-833DC3228C9D}" presName="outerComposite" presStyleCnt="0">
        <dgm:presLayoutVars>
          <dgm:chMax val="5"/>
          <dgm:dir/>
          <dgm:resizeHandles val="exact"/>
        </dgm:presLayoutVars>
      </dgm:prSet>
      <dgm:spPr/>
      <dgm:t>
        <a:bodyPr/>
        <a:lstStyle/>
        <a:p>
          <a:endParaRPr lang="en-US"/>
        </a:p>
      </dgm:t>
    </dgm:pt>
    <dgm:pt modelId="{DA165305-3585-490F-8B1B-7F064AB96B08}" type="pres">
      <dgm:prSet presAssocID="{B61F66D7-330B-4273-9383-833DC3228C9D}" presName="dummyMaxCanvas" presStyleCnt="0">
        <dgm:presLayoutVars/>
      </dgm:prSet>
      <dgm:spPr/>
    </dgm:pt>
    <dgm:pt modelId="{367C8585-6D67-4CC1-AE21-DA8B61DA769A}" type="pres">
      <dgm:prSet presAssocID="{B61F66D7-330B-4273-9383-833DC3228C9D}" presName="ThreeNodes_1" presStyleLbl="node1" presStyleIdx="0" presStyleCnt="3" custLinFactNeighborX="610" custLinFactNeighborY="3515">
        <dgm:presLayoutVars>
          <dgm:bulletEnabled val="1"/>
        </dgm:presLayoutVars>
      </dgm:prSet>
      <dgm:spPr/>
      <dgm:t>
        <a:bodyPr/>
        <a:lstStyle/>
        <a:p>
          <a:endParaRPr lang="en-US"/>
        </a:p>
      </dgm:t>
    </dgm:pt>
    <dgm:pt modelId="{7853E22E-692D-42D1-A572-3CEF909E0926}" type="pres">
      <dgm:prSet presAssocID="{B61F66D7-330B-4273-9383-833DC3228C9D}" presName="ThreeNodes_2" presStyleLbl="node1" presStyleIdx="1" presStyleCnt="3" custLinFactNeighborX="-7806" custLinFactNeighborY="2068">
        <dgm:presLayoutVars>
          <dgm:bulletEnabled val="1"/>
        </dgm:presLayoutVars>
      </dgm:prSet>
      <dgm:spPr/>
      <dgm:t>
        <a:bodyPr/>
        <a:lstStyle/>
        <a:p>
          <a:endParaRPr lang="en-US"/>
        </a:p>
      </dgm:t>
    </dgm:pt>
    <dgm:pt modelId="{D8135C72-86A0-44B1-89BF-96D1458E3261}" type="pres">
      <dgm:prSet presAssocID="{B61F66D7-330B-4273-9383-833DC3228C9D}" presName="ThreeNodes_3" presStyleLbl="node1" presStyleIdx="2" presStyleCnt="3" custLinFactNeighborX="-16629" custLinFactNeighborY="4136">
        <dgm:presLayoutVars>
          <dgm:bulletEnabled val="1"/>
        </dgm:presLayoutVars>
      </dgm:prSet>
      <dgm:spPr/>
      <dgm:t>
        <a:bodyPr/>
        <a:lstStyle/>
        <a:p>
          <a:endParaRPr lang="en-US"/>
        </a:p>
      </dgm:t>
    </dgm:pt>
    <dgm:pt modelId="{A4548DB8-ED16-49B0-A60A-2920C5086623}" type="pres">
      <dgm:prSet presAssocID="{B61F66D7-330B-4273-9383-833DC3228C9D}" presName="ThreeConn_1-2" presStyleLbl="fgAccFollowNode1" presStyleIdx="0" presStyleCnt="2">
        <dgm:presLayoutVars>
          <dgm:bulletEnabled val="1"/>
        </dgm:presLayoutVars>
      </dgm:prSet>
      <dgm:spPr/>
      <dgm:t>
        <a:bodyPr/>
        <a:lstStyle/>
        <a:p>
          <a:endParaRPr lang="en-US"/>
        </a:p>
      </dgm:t>
    </dgm:pt>
    <dgm:pt modelId="{247A1925-EB0C-4F84-8653-76F93B6E369C}" type="pres">
      <dgm:prSet presAssocID="{B61F66D7-330B-4273-9383-833DC3228C9D}" presName="ThreeConn_2-3" presStyleLbl="fgAccFollowNode1" presStyleIdx="1" presStyleCnt="2" custLinFactX="-62426" custLinFactNeighborX="-100000" custLinFactNeighborY="9319">
        <dgm:presLayoutVars>
          <dgm:bulletEnabled val="1"/>
        </dgm:presLayoutVars>
      </dgm:prSet>
      <dgm:spPr/>
      <dgm:t>
        <a:bodyPr/>
        <a:lstStyle/>
        <a:p>
          <a:endParaRPr lang="en-US"/>
        </a:p>
      </dgm:t>
    </dgm:pt>
    <dgm:pt modelId="{82702CAF-76C9-4CA7-9D78-8860F998A809}" type="pres">
      <dgm:prSet presAssocID="{B61F66D7-330B-4273-9383-833DC3228C9D}" presName="ThreeNodes_1_text" presStyleLbl="node1" presStyleIdx="2" presStyleCnt="3">
        <dgm:presLayoutVars>
          <dgm:bulletEnabled val="1"/>
        </dgm:presLayoutVars>
      </dgm:prSet>
      <dgm:spPr/>
      <dgm:t>
        <a:bodyPr/>
        <a:lstStyle/>
        <a:p>
          <a:endParaRPr lang="en-US"/>
        </a:p>
      </dgm:t>
    </dgm:pt>
    <dgm:pt modelId="{9D949471-0857-46E1-9064-3A5CC75C7DF7}" type="pres">
      <dgm:prSet presAssocID="{B61F66D7-330B-4273-9383-833DC3228C9D}" presName="ThreeNodes_2_text" presStyleLbl="node1" presStyleIdx="2" presStyleCnt="3">
        <dgm:presLayoutVars>
          <dgm:bulletEnabled val="1"/>
        </dgm:presLayoutVars>
      </dgm:prSet>
      <dgm:spPr/>
      <dgm:t>
        <a:bodyPr/>
        <a:lstStyle/>
        <a:p>
          <a:endParaRPr lang="en-US"/>
        </a:p>
      </dgm:t>
    </dgm:pt>
    <dgm:pt modelId="{ECF2767E-1D7F-4DBA-AE26-76801856DB44}" type="pres">
      <dgm:prSet presAssocID="{B61F66D7-330B-4273-9383-833DC3228C9D}" presName="ThreeNodes_3_text" presStyleLbl="node1" presStyleIdx="2" presStyleCnt="3">
        <dgm:presLayoutVars>
          <dgm:bulletEnabled val="1"/>
        </dgm:presLayoutVars>
      </dgm:prSet>
      <dgm:spPr/>
      <dgm:t>
        <a:bodyPr/>
        <a:lstStyle/>
        <a:p>
          <a:endParaRPr lang="en-US"/>
        </a:p>
      </dgm:t>
    </dgm:pt>
  </dgm:ptLst>
  <dgm:cxnLst>
    <dgm:cxn modelId="{9E7F7BE1-EC29-405C-9DEC-5527F8911DE7}" type="presOf" srcId="{56279DF1-AED2-4F3D-A146-96999A5BFCE5}" destId="{7853E22E-692D-42D1-A572-3CEF909E0926}" srcOrd="0" destOrd="0" presId="urn:microsoft.com/office/officeart/2005/8/layout/vProcess5"/>
    <dgm:cxn modelId="{2EA017AE-D242-49AF-B6F2-4011AA4D1B98}" type="presOf" srcId="{9AD2C6AC-FC88-45FF-B646-1008F7795AA7}" destId="{D8135C72-86A0-44B1-89BF-96D1458E3261}" srcOrd="0" destOrd="0" presId="urn:microsoft.com/office/officeart/2005/8/layout/vProcess5"/>
    <dgm:cxn modelId="{FF76FDB1-32E7-4BD4-9B52-B368441DB35A}" type="presOf" srcId="{B61F66D7-330B-4273-9383-833DC3228C9D}" destId="{D6EB827F-09C8-4FEC-8BD9-E7AD8CC2DCAA}" srcOrd="0" destOrd="0" presId="urn:microsoft.com/office/officeart/2005/8/layout/vProcess5"/>
    <dgm:cxn modelId="{E3BF1EA4-A6E6-4117-8E35-20CFA1815115}" srcId="{B61F66D7-330B-4273-9383-833DC3228C9D}" destId="{9AD2C6AC-FC88-45FF-B646-1008F7795AA7}" srcOrd="2" destOrd="0" parTransId="{54E221AA-5B2F-48CB-8909-D69FD5D0CEC3}" sibTransId="{4E2B39F5-83E7-4E9C-8FE0-36C8B21B8BCA}"/>
    <dgm:cxn modelId="{C621A1A2-7373-49D8-8C3F-7CB1A0616247}" type="presOf" srcId="{9AD2C6AC-FC88-45FF-B646-1008F7795AA7}" destId="{ECF2767E-1D7F-4DBA-AE26-76801856DB44}" srcOrd="1" destOrd="0" presId="urn:microsoft.com/office/officeart/2005/8/layout/vProcess5"/>
    <dgm:cxn modelId="{AD5ACFD3-3D80-4D39-9752-06F68FB410F2}" type="presOf" srcId="{56279DF1-AED2-4F3D-A146-96999A5BFCE5}" destId="{9D949471-0857-46E1-9064-3A5CC75C7DF7}" srcOrd="1" destOrd="0" presId="urn:microsoft.com/office/officeart/2005/8/layout/vProcess5"/>
    <dgm:cxn modelId="{2C9B2800-DEFC-4D9C-80F4-F2AE5E8ADE90}" srcId="{B61F66D7-330B-4273-9383-833DC3228C9D}" destId="{56279DF1-AED2-4F3D-A146-96999A5BFCE5}" srcOrd="1" destOrd="0" parTransId="{A8654F49-85F4-45B4-97AD-2520CA018361}" sibTransId="{0845AEE9-1008-4CCA-B4E6-E8C856700805}"/>
    <dgm:cxn modelId="{FB50AF9F-90EB-4D18-ADE0-B0BF18846F94}" type="presOf" srcId="{42A7B1A9-3514-4369-8A89-B87A952F66E0}" destId="{A4548DB8-ED16-49B0-A60A-2920C5086623}" srcOrd="0" destOrd="0" presId="urn:microsoft.com/office/officeart/2005/8/layout/vProcess5"/>
    <dgm:cxn modelId="{C6070139-F613-49D5-934E-82731AFE8F28}" type="presOf" srcId="{83F273F4-0D2E-4BBA-A37B-77D72C6AFEA3}" destId="{367C8585-6D67-4CC1-AE21-DA8B61DA769A}" srcOrd="0" destOrd="0" presId="urn:microsoft.com/office/officeart/2005/8/layout/vProcess5"/>
    <dgm:cxn modelId="{D0AD2F16-BF53-4A12-B5A5-20AD0BC55095}" srcId="{B61F66D7-330B-4273-9383-833DC3228C9D}" destId="{83F273F4-0D2E-4BBA-A37B-77D72C6AFEA3}" srcOrd="0" destOrd="0" parTransId="{D362C4DB-3E35-41FE-A53E-E784E2581CDB}" sibTransId="{42A7B1A9-3514-4369-8A89-B87A952F66E0}"/>
    <dgm:cxn modelId="{96DC9C4F-AC94-4638-8DA7-CE1F18C1FBA7}" type="presOf" srcId="{0845AEE9-1008-4CCA-B4E6-E8C856700805}" destId="{247A1925-EB0C-4F84-8653-76F93B6E369C}" srcOrd="0" destOrd="0" presId="urn:microsoft.com/office/officeart/2005/8/layout/vProcess5"/>
    <dgm:cxn modelId="{A99A9400-7155-4630-8D73-82C4D541C940}" type="presOf" srcId="{83F273F4-0D2E-4BBA-A37B-77D72C6AFEA3}" destId="{82702CAF-76C9-4CA7-9D78-8860F998A809}" srcOrd="1" destOrd="0" presId="urn:microsoft.com/office/officeart/2005/8/layout/vProcess5"/>
    <dgm:cxn modelId="{1168FC93-23A7-477D-B89E-FC830E22163C}" type="presParOf" srcId="{D6EB827F-09C8-4FEC-8BD9-E7AD8CC2DCAA}" destId="{DA165305-3585-490F-8B1B-7F064AB96B08}" srcOrd="0" destOrd="0" presId="urn:microsoft.com/office/officeart/2005/8/layout/vProcess5"/>
    <dgm:cxn modelId="{2C689957-02E0-4CB8-9883-F4C3612CD703}" type="presParOf" srcId="{D6EB827F-09C8-4FEC-8BD9-E7AD8CC2DCAA}" destId="{367C8585-6D67-4CC1-AE21-DA8B61DA769A}" srcOrd="1" destOrd="0" presId="urn:microsoft.com/office/officeart/2005/8/layout/vProcess5"/>
    <dgm:cxn modelId="{CBDB8062-8AC8-4FA3-80EC-A6BC67F38892}" type="presParOf" srcId="{D6EB827F-09C8-4FEC-8BD9-E7AD8CC2DCAA}" destId="{7853E22E-692D-42D1-A572-3CEF909E0926}" srcOrd="2" destOrd="0" presId="urn:microsoft.com/office/officeart/2005/8/layout/vProcess5"/>
    <dgm:cxn modelId="{7DC1D01D-E92B-4DE5-93DC-CBCBD55C0F0C}" type="presParOf" srcId="{D6EB827F-09C8-4FEC-8BD9-E7AD8CC2DCAA}" destId="{D8135C72-86A0-44B1-89BF-96D1458E3261}" srcOrd="3" destOrd="0" presId="urn:microsoft.com/office/officeart/2005/8/layout/vProcess5"/>
    <dgm:cxn modelId="{5CEFDF4A-CE97-419F-991F-1AC80348B493}" type="presParOf" srcId="{D6EB827F-09C8-4FEC-8BD9-E7AD8CC2DCAA}" destId="{A4548DB8-ED16-49B0-A60A-2920C5086623}" srcOrd="4" destOrd="0" presId="urn:microsoft.com/office/officeart/2005/8/layout/vProcess5"/>
    <dgm:cxn modelId="{ADCF0F2E-35D1-4E55-95F6-A8975A864A52}" type="presParOf" srcId="{D6EB827F-09C8-4FEC-8BD9-E7AD8CC2DCAA}" destId="{247A1925-EB0C-4F84-8653-76F93B6E369C}" srcOrd="5" destOrd="0" presId="urn:microsoft.com/office/officeart/2005/8/layout/vProcess5"/>
    <dgm:cxn modelId="{222837E2-A4E7-4959-92C3-4083BA2EF7B8}" type="presParOf" srcId="{D6EB827F-09C8-4FEC-8BD9-E7AD8CC2DCAA}" destId="{82702CAF-76C9-4CA7-9D78-8860F998A809}" srcOrd="6" destOrd="0" presId="urn:microsoft.com/office/officeart/2005/8/layout/vProcess5"/>
    <dgm:cxn modelId="{803CD7B8-C85A-4C72-998B-64B90ED2265A}" type="presParOf" srcId="{D6EB827F-09C8-4FEC-8BD9-E7AD8CC2DCAA}" destId="{9D949471-0857-46E1-9064-3A5CC75C7DF7}" srcOrd="7" destOrd="0" presId="urn:microsoft.com/office/officeart/2005/8/layout/vProcess5"/>
    <dgm:cxn modelId="{4A765523-7819-485B-A850-DCDD16BAE20A}" type="presParOf" srcId="{D6EB827F-09C8-4FEC-8BD9-E7AD8CC2DCAA}" destId="{ECF2767E-1D7F-4DBA-AE26-76801856DB44}"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CA67F5-AF27-4AA0-BB9E-FE58653577E3}" type="doc">
      <dgm:prSet loTypeId="urn:microsoft.com/office/officeart/2005/8/layout/pyramid1" loCatId="pyramid" qsTypeId="urn:microsoft.com/office/officeart/2005/8/quickstyle/simple1" qsCatId="simple" csTypeId="urn:microsoft.com/office/officeart/2005/8/colors/accent1_2" csCatId="accent1" phldr="1"/>
      <dgm:spPr/>
    </dgm:pt>
    <dgm:pt modelId="{849AB10B-6BA7-4D16-A7AB-ED2DF0FE9350}">
      <dgm:prSet phldrT="[Text]"/>
      <dgm:spPr/>
      <dgm:t>
        <a:bodyPr/>
        <a:lstStyle/>
        <a:p>
          <a:r>
            <a:rPr lang="en-US" dirty="0" smtClean="0"/>
            <a:t> ??????????? please</a:t>
          </a:r>
          <a:endParaRPr lang="en-US" dirty="0"/>
        </a:p>
      </dgm:t>
    </dgm:pt>
    <dgm:pt modelId="{8A642AA4-21AB-4AB6-814B-3C582BCAEAE1}" type="parTrans" cxnId="{97F48B0D-B739-40AC-89FB-EAE29FD6648D}">
      <dgm:prSet/>
      <dgm:spPr/>
      <dgm:t>
        <a:bodyPr/>
        <a:lstStyle/>
        <a:p>
          <a:endParaRPr lang="en-US"/>
        </a:p>
      </dgm:t>
    </dgm:pt>
    <dgm:pt modelId="{7E591861-97CC-43EE-9413-567888DBE7FC}" type="sibTrans" cxnId="{97F48B0D-B739-40AC-89FB-EAE29FD6648D}">
      <dgm:prSet/>
      <dgm:spPr/>
      <dgm:t>
        <a:bodyPr/>
        <a:lstStyle/>
        <a:p>
          <a:endParaRPr lang="en-US"/>
        </a:p>
      </dgm:t>
    </dgm:pt>
    <dgm:pt modelId="{F40987CB-0A9E-4E8A-B6C5-9EF21ED98209}">
      <dgm:prSet phldrT="[Text]" custT="1"/>
      <dgm:spPr/>
      <dgm:t>
        <a:bodyPr/>
        <a:lstStyle/>
        <a:p>
          <a:r>
            <a:rPr lang="en-US" sz="2800" dirty="0" smtClean="0">
              <a:solidFill>
                <a:srgbClr val="FF0000"/>
              </a:solidFill>
            </a:rPr>
            <a:t>Thank you ALL for patient listening</a:t>
          </a:r>
          <a:endParaRPr lang="en-US" sz="2800" dirty="0">
            <a:solidFill>
              <a:srgbClr val="FF0000"/>
            </a:solidFill>
          </a:endParaRPr>
        </a:p>
      </dgm:t>
    </dgm:pt>
    <dgm:pt modelId="{15C5CA5B-61E5-4B35-8EC0-1C4B62CD890E}" type="parTrans" cxnId="{B0C0B750-CA38-446B-8BD7-87410588BFC5}">
      <dgm:prSet/>
      <dgm:spPr/>
      <dgm:t>
        <a:bodyPr/>
        <a:lstStyle/>
        <a:p>
          <a:endParaRPr lang="en-US"/>
        </a:p>
      </dgm:t>
    </dgm:pt>
    <dgm:pt modelId="{83E97576-AD0D-46B1-92D8-A1C47F89C086}" type="sibTrans" cxnId="{B0C0B750-CA38-446B-8BD7-87410588BFC5}">
      <dgm:prSet/>
      <dgm:spPr/>
      <dgm:t>
        <a:bodyPr/>
        <a:lstStyle/>
        <a:p>
          <a:endParaRPr lang="en-US"/>
        </a:p>
      </dgm:t>
    </dgm:pt>
    <dgm:pt modelId="{DFA68014-37F8-49E4-A5B9-44364646A761}">
      <dgm:prSet phldrT="[Text]"/>
      <dgm:spPr/>
      <dgm:t>
        <a:bodyPr/>
        <a:lstStyle/>
        <a:p>
          <a:r>
            <a:rPr lang="en-US" dirty="0" smtClean="0"/>
            <a:t>punit@punitgupta.in </a:t>
          </a:r>
          <a:endParaRPr lang="en-US" dirty="0"/>
        </a:p>
      </dgm:t>
    </dgm:pt>
    <dgm:pt modelId="{78537C26-9212-4E78-A823-FE9E15E16336}" type="parTrans" cxnId="{F6365311-82D1-4B52-B65C-A38A515EA5D2}">
      <dgm:prSet/>
      <dgm:spPr/>
      <dgm:t>
        <a:bodyPr/>
        <a:lstStyle/>
        <a:p>
          <a:endParaRPr lang="en-US"/>
        </a:p>
      </dgm:t>
    </dgm:pt>
    <dgm:pt modelId="{02D20122-88DB-4F73-8C21-7AC36F2836AA}" type="sibTrans" cxnId="{F6365311-82D1-4B52-B65C-A38A515EA5D2}">
      <dgm:prSet/>
      <dgm:spPr/>
      <dgm:t>
        <a:bodyPr/>
        <a:lstStyle/>
        <a:p>
          <a:endParaRPr lang="en-US"/>
        </a:p>
      </dgm:t>
    </dgm:pt>
    <dgm:pt modelId="{FFA21F28-9E10-413C-88BA-8C623E64C30B}" type="pres">
      <dgm:prSet presAssocID="{54CA67F5-AF27-4AA0-BB9E-FE58653577E3}" presName="Name0" presStyleCnt="0">
        <dgm:presLayoutVars>
          <dgm:dir/>
          <dgm:animLvl val="lvl"/>
          <dgm:resizeHandles val="exact"/>
        </dgm:presLayoutVars>
      </dgm:prSet>
      <dgm:spPr/>
    </dgm:pt>
    <dgm:pt modelId="{0178CE68-0FD2-4940-8B0E-1157939CF3FF}" type="pres">
      <dgm:prSet presAssocID="{849AB10B-6BA7-4D16-A7AB-ED2DF0FE9350}" presName="Name8" presStyleCnt="0"/>
      <dgm:spPr/>
    </dgm:pt>
    <dgm:pt modelId="{D5E15717-9679-4900-9949-4D111BAA2FE0}" type="pres">
      <dgm:prSet presAssocID="{849AB10B-6BA7-4D16-A7AB-ED2DF0FE9350}" presName="level" presStyleLbl="node1" presStyleIdx="0" presStyleCnt="3">
        <dgm:presLayoutVars>
          <dgm:chMax val="1"/>
          <dgm:bulletEnabled val="1"/>
        </dgm:presLayoutVars>
      </dgm:prSet>
      <dgm:spPr/>
      <dgm:t>
        <a:bodyPr/>
        <a:lstStyle/>
        <a:p>
          <a:endParaRPr lang="en-US"/>
        </a:p>
      </dgm:t>
    </dgm:pt>
    <dgm:pt modelId="{68872A6B-7640-49C5-8E0E-1F1EAC950DC5}" type="pres">
      <dgm:prSet presAssocID="{849AB10B-6BA7-4D16-A7AB-ED2DF0FE9350}" presName="levelTx" presStyleLbl="revTx" presStyleIdx="0" presStyleCnt="0">
        <dgm:presLayoutVars>
          <dgm:chMax val="1"/>
          <dgm:bulletEnabled val="1"/>
        </dgm:presLayoutVars>
      </dgm:prSet>
      <dgm:spPr/>
      <dgm:t>
        <a:bodyPr/>
        <a:lstStyle/>
        <a:p>
          <a:endParaRPr lang="en-US"/>
        </a:p>
      </dgm:t>
    </dgm:pt>
    <dgm:pt modelId="{7B46D02A-B8BB-4B0D-B72B-5BE7A5E916FE}" type="pres">
      <dgm:prSet presAssocID="{F40987CB-0A9E-4E8A-B6C5-9EF21ED98209}" presName="Name8" presStyleCnt="0"/>
      <dgm:spPr/>
    </dgm:pt>
    <dgm:pt modelId="{4A3A6DC7-BD71-409B-B121-BA4017269435}" type="pres">
      <dgm:prSet presAssocID="{F40987CB-0A9E-4E8A-B6C5-9EF21ED98209}" presName="level" presStyleLbl="node1" presStyleIdx="1" presStyleCnt="3">
        <dgm:presLayoutVars>
          <dgm:chMax val="1"/>
          <dgm:bulletEnabled val="1"/>
        </dgm:presLayoutVars>
      </dgm:prSet>
      <dgm:spPr/>
      <dgm:t>
        <a:bodyPr/>
        <a:lstStyle/>
        <a:p>
          <a:endParaRPr lang="en-US"/>
        </a:p>
      </dgm:t>
    </dgm:pt>
    <dgm:pt modelId="{5A56E475-A507-42CB-B4C8-D9B0E61CDCC7}" type="pres">
      <dgm:prSet presAssocID="{F40987CB-0A9E-4E8A-B6C5-9EF21ED98209}" presName="levelTx" presStyleLbl="revTx" presStyleIdx="0" presStyleCnt="0">
        <dgm:presLayoutVars>
          <dgm:chMax val="1"/>
          <dgm:bulletEnabled val="1"/>
        </dgm:presLayoutVars>
      </dgm:prSet>
      <dgm:spPr/>
      <dgm:t>
        <a:bodyPr/>
        <a:lstStyle/>
        <a:p>
          <a:endParaRPr lang="en-US"/>
        </a:p>
      </dgm:t>
    </dgm:pt>
    <dgm:pt modelId="{B8236F53-688C-4504-B582-FC3D653CCEC7}" type="pres">
      <dgm:prSet presAssocID="{DFA68014-37F8-49E4-A5B9-44364646A761}" presName="Name8" presStyleCnt="0"/>
      <dgm:spPr/>
    </dgm:pt>
    <dgm:pt modelId="{33510399-4261-4470-8FBC-6FDA9EA535F6}" type="pres">
      <dgm:prSet presAssocID="{DFA68014-37F8-49E4-A5B9-44364646A761}" presName="level" presStyleLbl="node1" presStyleIdx="2" presStyleCnt="3">
        <dgm:presLayoutVars>
          <dgm:chMax val="1"/>
          <dgm:bulletEnabled val="1"/>
        </dgm:presLayoutVars>
      </dgm:prSet>
      <dgm:spPr/>
      <dgm:t>
        <a:bodyPr/>
        <a:lstStyle/>
        <a:p>
          <a:endParaRPr lang="en-US"/>
        </a:p>
      </dgm:t>
    </dgm:pt>
    <dgm:pt modelId="{02649E4A-0C45-4B03-9E93-044DC84C96AD}" type="pres">
      <dgm:prSet presAssocID="{DFA68014-37F8-49E4-A5B9-44364646A761}" presName="levelTx" presStyleLbl="revTx" presStyleIdx="0" presStyleCnt="0">
        <dgm:presLayoutVars>
          <dgm:chMax val="1"/>
          <dgm:bulletEnabled val="1"/>
        </dgm:presLayoutVars>
      </dgm:prSet>
      <dgm:spPr/>
      <dgm:t>
        <a:bodyPr/>
        <a:lstStyle/>
        <a:p>
          <a:endParaRPr lang="en-US"/>
        </a:p>
      </dgm:t>
    </dgm:pt>
  </dgm:ptLst>
  <dgm:cxnLst>
    <dgm:cxn modelId="{2B39E986-87F8-4005-87EC-5F1D22E5D00A}" type="presOf" srcId="{54CA67F5-AF27-4AA0-BB9E-FE58653577E3}" destId="{FFA21F28-9E10-413C-88BA-8C623E64C30B}" srcOrd="0" destOrd="0" presId="urn:microsoft.com/office/officeart/2005/8/layout/pyramid1"/>
    <dgm:cxn modelId="{B0C0B750-CA38-446B-8BD7-87410588BFC5}" srcId="{54CA67F5-AF27-4AA0-BB9E-FE58653577E3}" destId="{F40987CB-0A9E-4E8A-B6C5-9EF21ED98209}" srcOrd="1" destOrd="0" parTransId="{15C5CA5B-61E5-4B35-8EC0-1C4B62CD890E}" sibTransId="{83E97576-AD0D-46B1-92D8-A1C47F89C086}"/>
    <dgm:cxn modelId="{CF62C872-ABAE-445F-BEE5-63FEA86B99C4}" type="presOf" srcId="{F40987CB-0A9E-4E8A-B6C5-9EF21ED98209}" destId="{5A56E475-A507-42CB-B4C8-D9B0E61CDCC7}" srcOrd="1" destOrd="0" presId="urn:microsoft.com/office/officeart/2005/8/layout/pyramid1"/>
    <dgm:cxn modelId="{97F48B0D-B739-40AC-89FB-EAE29FD6648D}" srcId="{54CA67F5-AF27-4AA0-BB9E-FE58653577E3}" destId="{849AB10B-6BA7-4D16-A7AB-ED2DF0FE9350}" srcOrd="0" destOrd="0" parTransId="{8A642AA4-21AB-4AB6-814B-3C582BCAEAE1}" sibTransId="{7E591861-97CC-43EE-9413-567888DBE7FC}"/>
    <dgm:cxn modelId="{E353C94B-D0AB-4983-B778-C1546DAD8FC5}" type="presOf" srcId="{F40987CB-0A9E-4E8A-B6C5-9EF21ED98209}" destId="{4A3A6DC7-BD71-409B-B121-BA4017269435}" srcOrd="0" destOrd="0" presId="urn:microsoft.com/office/officeart/2005/8/layout/pyramid1"/>
    <dgm:cxn modelId="{F6365311-82D1-4B52-B65C-A38A515EA5D2}" srcId="{54CA67F5-AF27-4AA0-BB9E-FE58653577E3}" destId="{DFA68014-37F8-49E4-A5B9-44364646A761}" srcOrd="2" destOrd="0" parTransId="{78537C26-9212-4E78-A823-FE9E15E16336}" sibTransId="{02D20122-88DB-4F73-8C21-7AC36F2836AA}"/>
    <dgm:cxn modelId="{03092176-31DA-4882-9214-1706D68D10A1}" type="presOf" srcId="{849AB10B-6BA7-4D16-A7AB-ED2DF0FE9350}" destId="{D5E15717-9679-4900-9949-4D111BAA2FE0}" srcOrd="0" destOrd="0" presId="urn:microsoft.com/office/officeart/2005/8/layout/pyramid1"/>
    <dgm:cxn modelId="{97C04F71-2004-4FD3-8650-6633E87BF480}" type="presOf" srcId="{849AB10B-6BA7-4D16-A7AB-ED2DF0FE9350}" destId="{68872A6B-7640-49C5-8E0E-1F1EAC950DC5}" srcOrd="1" destOrd="0" presId="urn:microsoft.com/office/officeart/2005/8/layout/pyramid1"/>
    <dgm:cxn modelId="{65DE95E2-D1BB-40B2-BDB4-A2E08F958CCF}" type="presOf" srcId="{DFA68014-37F8-49E4-A5B9-44364646A761}" destId="{33510399-4261-4470-8FBC-6FDA9EA535F6}" srcOrd="0" destOrd="0" presId="urn:microsoft.com/office/officeart/2005/8/layout/pyramid1"/>
    <dgm:cxn modelId="{2C726185-BC53-494D-A2E4-7A8823AD26DB}" type="presOf" srcId="{DFA68014-37F8-49E4-A5B9-44364646A761}" destId="{02649E4A-0C45-4B03-9E93-044DC84C96AD}" srcOrd="1" destOrd="0" presId="urn:microsoft.com/office/officeart/2005/8/layout/pyramid1"/>
    <dgm:cxn modelId="{7456C091-782E-4273-A190-159156168C2D}" type="presParOf" srcId="{FFA21F28-9E10-413C-88BA-8C623E64C30B}" destId="{0178CE68-0FD2-4940-8B0E-1157939CF3FF}" srcOrd="0" destOrd="0" presId="urn:microsoft.com/office/officeart/2005/8/layout/pyramid1"/>
    <dgm:cxn modelId="{03939448-3E5F-4094-8A62-052C5771C85D}" type="presParOf" srcId="{0178CE68-0FD2-4940-8B0E-1157939CF3FF}" destId="{D5E15717-9679-4900-9949-4D111BAA2FE0}" srcOrd="0" destOrd="0" presId="urn:microsoft.com/office/officeart/2005/8/layout/pyramid1"/>
    <dgm:cxn modelId="{A510F14E-381A-4138-A103-5A0CC7B812F0}" type="presParOf" srcId="{0178CE68-0FD2-4940-8B0E-1157939CF3FF}" destId="{68872A6B-7640-49C5-8E0E-1F1EAC950DC5}" srcOrd="1" destOrd="0" presId="urn:microsoft.com/office/officeart/2005/8/layout/pyramid1"/>
    <dgm:cxn modelId="{956E48F6-873C-45B3-8AD7-87A41FAD3AB9}" type="presParOf" srcId="{FFA21F28-9E10-413C-88BA-8C623E64C30B}" destId="{7B46D02A-B8BB-4B0D-B72B-5BE7A5E916FE}" srcOrd="1" destOrd="0" presId="urn:microsoft.com/office/officeart/2005/8/layout/pyramid1"/>
    <dgm:cxn modelId="{F60C43FD-429F-44FF-B9A7-EAA1BB0E5856}" type="presParOf" srcId="{7B46D02A-B8BB-4B0D-B72B-5BE7A5E916FE}" destId="{4A3A6DC7-BD71-409B-B121-BA4017269435}" srcOrd="0" destOrd="0" presId="urn:microsoft.com/office/officeart/2005/8/layout/pyramid1"/>
    <dgm:cxn modelId="{51392FEE-61F6-4360-91D7-604A58FD723F}" type="presParOf" srcId="{7B46D02A-B8BB-4B0D-B72B-5BE7A5E916FE}" destId="{5A56E475-A507-42CB-B4C8-D9B0E61CDCC7}" srcOrd="1" destOrd="0" presId="urn:microsoft.com/office/officeart/2005/8/layout/pyramid1"/>
    <dgm:cxn modelId="{C1414CB9-42BF-4BC8-9193-8915E6C8D502}" type="presParOf" srcId="{FFA21F28-9E10-413C-88BA-8C623E64C30B}" destId="{B8236F53-688C-4504-B582-FC3D653CCEC7}" srcOrd="2" destOrd="0" presId="urn:microsoft.com/office/officeart/2005/8/layout/pyramid1"/>
    <dgm:cxn modelId="{174C834A-D787-4DB5-BDAF-03B39FE5F1C0}" type="presParOf" srcId="{B8236F53-688C-4504-B582-FC3D653CCEC7}" destId="{33510399-4261-4470-8FBC-6FDA9EA535F6}" srcOrd="0" destOrd="0" presId="urn:microsoft.com/office/officeart/2005/8/layout/pyramid1"/>
    <dgm:cxn modelId="{FF0A1A23-C4BB-462F-BE1C-E7F550B234BF}" type="presParOf" srcId="{B8236F53-688C-4504-B582-FC3D653CCEC7}" destId="{02649E4A-0C45-4B03-9E93-044DC84C96AD}"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FDDD63-0A64-4EC0-84B8-BFD1AD262831}">
      <dsp:nvSpPr>
        <dsp:cNvPr id="0" name=""/>
        <dsp:cNvSpPr/>
      </dsp:nvSpPr>
      <dsp:spPr>
        <a:xfrm rot="5400000">
          <a:off x="-315522" y="561064"/>
          <a:ext cx="1781804" cy="115076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Step</a:t>
          </a:r>
          <a:r>
            <a:rPr lang="en-US" sz="2600" kern="1200" dirty="0" smtClean="0"/>
            <a:t> 1</a:t>
          </a:r>
          <a:endParaRPr lang="en-US" sz="2600" kern="1200" dirty="0"/>
        </a:p>
      </dsp:txBody>
      <dsp:txXfrm rot="5400000">
        <a:off x="-315522" y="561064"/>
        <a:ext cx="1781804" cy="1150760"/>
      </dsp:txXfrm>
    </dsp:sp>
    <dsp:sp modelId="{127211C6-DBF4-4B5C-9BF8-37587F33E7BA}">
      <dsp:nvSpPr>
        <dsp:cNvPr id="0" name=""/>
        <dsp:cNvSpPr/>
      </dsp:nvSpPr>
      <dsp:spPr>
        <a:xfrm rot="5400000">
          <a:off x="4098918" y="-2808102"/>
          <a:ext cx="1668358" cy="75646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endParaRPr lang="en-US" sz="2000" i="1"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endParaRPr lang="en-US" sz="2000" i="1"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i="1" kern="1200" dirty="0" smtClean="0">
              <a:latin typeface="Calibri" pitchFamily="34" charset="0"/>
              <a:cs typeface="Calibri" pitchFamily="34" charset="0"/>
            </a:rPr>
            <a:t>Register with ACES- www.aces.gov.in</a:t>
          </a:r>
          <a:endParaRPr lang="en-US" sz="2000" i="1"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i="1" kern="1200" dirty="0" smtClean="0">
              <a:latin typeface="Calibri" pitchFamily="34" charset="0"/>
              <a:cs typeface="Calibri" pitchFamily="34" charset="0"/>
            </a:rPr>
            <a:t>Fill &amp; submit form ST-1 online- officer can help if need be.</a:t>
          </a:r>
          <a:endParaRPr lang="en-US" sz="2000" i="1" kern="1200" dirty="0">
            <a:latin typeface="Calibri" pitchFamily="34" charset="0"/>
            <a:cs typeface="Calibri" pitchFamily="34" charset="0"/>
          </a:endParaRPr>
        </a:p>
        <a:p>
          <a:pPr marL="228600" lvl="1" indent="-228600" algn="l" defTabSz="889000">
            <a:lnSpc>
              <a:spcPct val="90000"/>
            </a:lnSpc>
            <a:spcBef>
              <a:spcPct val="0"/>
            </a:spcBef>
            <a:spcAft>
              <a:spcPct val="15000"/>
            </a:spcAft>
            <a:buChar char="••"/>
          </a:pPr>
          <a:r>
            <a:rPr lang="en-US" sz="2000" i="1" kern="1200" dirty="0" smtClean="0">
              <a:latin typeface="Calibri" pitchFamily="34" charset="0"/>
              <a:cs typeface="Calibri" pitchFamily="34" charset="0"/>
            </a:rPr>
            <a:t> PAN mandatory- Take print out of E-acknowledgement – Registration within 2 days – print out from ACES  w/o sign of officer.</a:t>
          </a:r>
          <a:endParaRPr lang="en-US" sz="2000" i="1" kern="1200" dirty="0">
            <a:latin typeface="Calibri" pitchFamily="34" charset="0"/>
            <a:cs typeface="Calibri" pitchFamily="34" charset="0"/>
          </a:endParaRPr>
        </a:p>
        <a:p>
          <a:pPr marL="228600" lvl="1" indent="-228600" algn="l" defTabSz="977900">
            <a:lnSpc>
              <a:spcPct val="90000"/>
            </a:lnSpc>
            <a:spcBef>
              <a:spcPct val="0"/>
            </a:spcBef>
            <a:spcAft>
              <a:spcPct val="15000"/>
            </a:spcAft>
            <a:buChar char="••"/>
          </a:pPr>
          <a:endParaRPr lang="en-US" sz="2200" i="1" kern="1200" dirty="0">
            <a:latin typeface="Calibri" pitchFamily="34" charset="0"/>
            <a:cs typeface="Calibri" pitchFamily="34" charset="0"/>
          </a:endParaRPr>
        </a:p>
      </dsp:txBody>
      <dsp:txXfrm rot="5400000">
        <a:off x="4098918" y="-2808102"/>
        <a:ext cx="1668358" cy="7564675"/>
      </dsp:txXfrm>
    </dsp:sp>
    <dsp:sp modelId="{75FA57B7-EA1A-49C5-9B95-1D7E5C27EEFF}">
      <dsp:nvSpPr>
        <dsp:cNvPr id="0" name=""/>
        <dsp:cNvSpPr/>
      </dsp:nvSpPr>
      <dsp:spPr>
        <a:xfrm rot="5400000">
          <a:off x="-293194" y="2213141"/>
          <a:ext cx="1766516" cy="115076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Step 2</a:t>
          </a:r>
          <a:endParaRPr lang="en-US" sz="3200" kern="1200" dirty="0"/>
        </a:p>
      </dsp:txBody>
      <dsp:txXfrm rot="5400000">
        <a:off x="-293194" y="2213141"/>
        <a:ext cx="1766516" cy="1150760"/>
      </dsp:txXfrm>
    </dsp:sp>
    <dsp:sp modelId="{594469A2-89BD-4523-9479-3166D196821A}">
      <dsp:nvSpPr>
        <dsp:cNvPr id="0" name=""/>
        <dsp:cNvSpPr/>
      </dsp:nvSpPr>
      <dsp:spPr>
        <a:xfrm rot="5400000">
          <a:off x="4103337" y="-930280"/>
          <a:ext cx="1659521" cy="75646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i="1" kern="1200" dirty="0" smtClean="0">
              <a:latin typeface="Calibri" pitchFamily="34" charset="0"/>
              <a:cs typeface="Calibri" pitchFamily="34" charset="0"/>
            </a:rPr>
            <a:t>Submit it with other documents to the dept. within 7 days by registered post/ speed post for verification.</a:t>
          </a:r>
        </a:p>
        <a:p>
          <a:pPr marL="228600" lvl="1" indent="-228600" algn="l" defTabSz="977900">
            <a:lnSpc>
              <a:spcPct val="90000"/>
            </a:lnSpc>
            <a:spcBef>
              <a:spcPct val="0"/>
            </a:spcBef>
            <a:spcAft>
              <a:spcPct val="15000"/>
            </a:spcAft>
            <a:buChar char="••"/>
          </a:pPr>
          <a:r>
            <a:rPr lang="en-US" sz="2200" i="1" kern="1200" dirty="0" smtClean="0">
              <a:latin typeface="Calibri" pitchFamily="34" charset="0"/>
              <a:ea typeface="Calibri" pitchFamily="34" charset="0"/>
              <a:cs typeface="Calibri" pitchFamily="34" charset="0"/>
            </a:rPr>
            <a:t>Failing to submit this within time lead to rejection of the application itself – else  verification – PH before rejection.</a:t>
          </a:r>
          <a:endParaRPr lang="en-US" sz="2200" i="1" kern="1200" dirty="0" smtClean="0">
            <a:latin typeface="Calibri" pitchFamily="34" charset="0"/>
            <a:cs typeface="Calibri" pitchFamily="34" charset="0"/>
          </a:endParaRPr>
        </a:p>
      </dsp:txBody>
      <dsp:txXfrm rot="5400000">
        <a:off x="4103337" y="-930280"/>
        <a:ext cx="1659521" cy="7564675"/>
      </dsp:txXfrm>
    </dsp:sp>
    <dsp:sp modelId="{1682563E-A9A4-412A-9263-C48AE6785575}">
      <dsp:nvSpPr>
        <dsp:cNvPr id="0" name=""/>
        <dsp:cNvSpPr/>
      </dsp:nvSpPr>
      <dsp:spPr>
        <a:xfrm rot="5400000">
          <a:off x="-246591" y="3945922"/>
          <a:ext cx="1643943" cy="115076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Step 3</a:t>
          </a:r>
          <a:endParaRPr lang="en-US" sz="3200" kern="1200" dirty="0"/>
        </a:p>
      </dsp:txBody>
      <dsp:txXfrm rot="5400000">
        <a:off x="-246591" y="3945922"/>
        <a:ext cx="1643943" cy="1150760"/>
      </dsp:txXfrm>
    </dsp:sp>
    <dsp:sp modelId="{00901AF4-53F9-4895-A813-48B35970C3BD}">
      <dsp:nvSpPr>
        <dsp:cNvPr id="0" name=""/>
        <dsp:cNvSpPr/>
      </dsp:nvSpPr>
      <dsp:spPr>
        <a:xfrm rot="5400000">
          <a:off x="4398816" y="832517"/>
          <a:ext cx="1068563" cy="7564675"/>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i="1" kern="1200" dirty="0" smtClean="0">
              <a:latin typeface="Calibri" pitchFamily="34" charset="0"/>
              <a:cs typeface="Calibri" pitchFamily="34" charset="0"/>
            </a:rPr>
            <a:t>Department will issue Form ST-2 via e-mail.</a:t>
          </a:r>
        </a:p>
        <a:p>
          <a:pPr marL="228600" lvl="1" indent="-228600" algn="l" defTabSz="977900">
            <a:lnSpc>
              <a:spcPct val="90000"/>
            </a:lnSpc>
            <a:spcBef>
              <a:spcPct val="0"/>
            </a:spcBef>
            <a:spcAft>
              <a:spcPct val="15000"/>
            </a:spcAft>
            <a:buChar char="••"/>
          </a:pPr>
          <a:r>
            <a:rPr lang="en-US" sz="2200" i="1" kern="1200" dirty="0" smtClean="0">
              <a:latin typeface="Calibri" pitchFamily="34" charset="0"/>
              <a:cs typeface="Calibri" pitchFamily="34" charset="0"/>
            </a:rPr>
            <a:t>Taking signature and stamp on form ST-2 from </a:t>
          </a:r>
          <a:r>
            <a:rPr lang="en-IN" sz="2200" i="1" kern="1200" dirty="0" smtClean="0">
              <a:latin typeface="Calibri" pitchFamily="34" charset="0"/>
              <a:cs typeface="Calibri" pitchFamily="34" charset="0"/>
            </a:rPr>
            <a:t>jurisdictional Superintendent is not required Order No 1/15 St 28-2-2015</a:t>
          </a:r>
          <a:r>
            <a:rPr lang="en-IN" sz="2200" i="1" kern="1200" smtClean="0">
              <a:latin typeface="Calibri" pitchFamily="34" charset="0"/>
              <a:cs typeface="Calibri" pitchFamily="34" charset="0"/>
            </a:rPr>
            <a:t>.</a:t>
          </a:r>
          <a:r>
            <a:rPr lang="en-US" sz="2200" i="1" kern="1200" smtClean="0">
              <a:latin typeface="Calibri" pitchFamily="34" charset="0"/>
              <a:cs typeface="Calibri" pitchFamily="34" charset="0"/>
            </a:rPr>
            <a:t>  </a:t>
          </a:r>
          <a:endParaRPr lang="en-US" sz="2200" i="1" kern="1200" dirty="0" smtClean="0">
            <a:latin typeface="Calibri" pitchFamily="34" charset="0"/>
            <a:cs typeface="Calibri" pitchFamily="34" charset="0"/>
          </a:endParaRPr>
        </a:p>
      </dsp:txBody>
      <dsp:txXfrm rot="5400000">
        <a:off x="4398816" y="832517"/>
        <a:ext cx="1068563" cy="75646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9066" tIns="49533" rIns="99066" bIns="49533" rtlCol="0"/>
          <a:lstStyle>
            <a:lvl1pPr algn="l">
              <a:defRPr sz="1300">
                <a:latin typeface="Arial" pitchFamily="34" charset="0"/>
                <a:cs typeface="Arial" pitchFamily="34" charset="0"/>
              </a:defRPr>
            </a:lvl1pPr>
          </a:lstStyle>
          <a:p>
            <a:pPr>
              <a:defRPr/>
            </a:pPr>
            <a:endParaRPr lang="en-IN"/>
          </a:p>
        </p:txBody>
      </p:sp>
      <p:sp>
        <p:nvSpPr>
          <p:cNvPr id="3" name="Date Placeholder 2"/>
          <p:cNvSpPr>
            <a:spLocks noGrp="1"/>
          </p:cNvSpPr>
          <p:nvPr>
            <p:ph type="dt" sz="quarter" idx="1"/>
          </p:nvPr>
        </p:nvSpPr>
        <p:spPr>
          <a:xfrm>
            <a:off x="4022725" y="0"/>
            <a:ext cx="3078163" cy="511175"/>
          </a:xfrm>
          <a:prstGeom prst="rect">
            <a:avLst/>
          </a:prstGeom>
        </p:spPr>
        <p:txBody>
          <a:bodyPr vert="horz" lIns="99066" tIns="49533" rIns="99066" bIns="49533" rtlCol="0"/>
          <a:lstStyle>
            <a:lvl1pPr algn="r">
              <a:defRPr sz="1300">
                <a:latin typeface="Arial" pitchFamily="34" charset="0"/>
                <a:cs typeface="Arial" pitchFamily="34" charset="0"/>
              </a:defRPr>
            </a:lvl1pPr>
          </a:lstStyle>
          <a:p>
            <a:pPr>
              <a:defRPr/>
            </a:pPr>
            <a:fld id="{5B222BD9-A2ED-4388-A810-709A0ADBDA5A}" type="datetimeFigureOut">
              <a:rPr lang="en-IN"/>
              <a:pPr>
                <a:defRPr/>
              </a:pPr>
              <a:t>8/31/2015</a:t>
            </a:fld>
            <a:endParaRPr lang="en-IN" dirty="0"/>
          </a:p>
        </p:txBody>
      </p:sp>
      <p:sp>
        <p:nvSpPr>
          <p:cNvPr id="4" name="Footer Placeholder 3"/>
          <p:cNvSpPr>
            <a:spLocks noGrp="1"/>
          </p:cNvSpPr>
          <p:nvPr>
            <p:ph type="ftr" sz="quarter" idx="2"/>
          </p:nvPr>
        </p:nvSpPr>
        <p:spPr>
          <a:xfrm>
            <a:off x="0" y="9721850"/>
            <a:ext cx="3078163" cy="511175"/>
          </a:xfrm>
          <a:prstGeom prst="rect">
            <a:avLst/>
          </a:prstGeom>
        </p:spPr>
        <p:txBody>
          <a:bodyPr vert="horz" lIns="99066" tIns="49533" rIns="99066" bIns="49533" rtlCol="0" anchor="b"/>
          <a:lstStyle>
            <a:lvl1pPr algn="l">
              <a:defRPr sz="1300" smtClean="0">
                <a:latin typeface="Arial" pitchFamily="34" charset="0"/>
                <a:cs typeface="Arial" pitchFamily="34" charset="0"/>
              </a:defRPr>
            </a:lvl1pPr>
          </a:lstStyle>
          <a:p>
            <a:pPr>
              <a:defRPr/>
            </a:pPr>
            <a:r>
              <a:rPr lang="en-IN" smtClean="0"/>
              <a:t>punit@punitgupta.in</a:t>
            </a:r>
            <a:endParaRPr lang="en-IN"/>
          </a:p>
        </p:txBody>
      </p:sp>
      <p:sp>
        <p:nvSpPr>
          <p:cNvPr id="5" name="Slide Number Placeholder 4"/>
          <p:cNvSpPr>
            <a:spLocks noGrp="1"/>
          </p:cNvSpPr>
          <p:nvPr>
            <p:ph type="sldNum" sz="quarter" idx="3"/>
          </p:nvPr>
        </p:nvSpPr>
        <p:spPr>
          <a:xfrm>
            <a:off x="4022725" y="9721850"/>
            <a:ext cx="3078163" cy="511175"/>
          </a:xfrm>
          <a:prstGeom prst="rect">
            <a:avLst/>
          </a:prstGeom>
        </p:spPr>
        <p:txBody>
          <a:bodyPr vert="horz" lIns="99066" tIns="49533" rIns="99066" bIns="49533" rtlCol="0" anchor="b"/>
          <a:lstStyle>
            <a:lvl1pPr algn="r">
              <a:defRPr sz="1300">
                <a:latin typeface="Arial" pitchFamily="34" charset="0"/>
                <a:cs typeface="Arial" pitchFamily="34" charset="0"/>
              </a:defRPr>
            </a:lvl1pPr>
          </a:lstStyle>
          <a:p>
            <a:pPr>
              <a:defRPr/>
            </a:pPr>
            <a:fld id="{67A6E266-82CE-4D56-A751-D7A32692D29E}" type="slidenum">
              <a:rPr lang="en-IN"/>
              <a:pPr>
                <a:defRPr/>
              </a:pPr>
              <a:t>‹#›</a:t>
            </a:fld>
            <a:endParaRPr lang="en-IN"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9066" tIns="49533" rIns="99066" bIns="49533" rtlCol="0"/>
          <a:lstStyle>
            <a:lvl1pPr algn="l">
              <a:defRPr sz="1300">
                <a:latin typeface="Arial" charset="0"/>
                <a:cs typeface="Arial" charset="0"/>
              </a:defRPr>
            </a:lvl1pPr>
          </a:lstStyle>
          <a:p>
            <a:pPr>
              <a:defRPr/>
            </a:pPr>
            <a:endParaRPr lang="en-IN"/>
          </a:p>
        </p:txBody>
      </p:sp>
      <p:sp>
        <p:nvSpPr>
          <p:cNvPr id="3" name="Date Placeholder 2"/>
          <p:cNvSpPr>
            <a:spLocks noGrp="1"/>
          </p:cNvSpPr>
          <p:nvPr>
            <p:ph type="dt" idx="1"/>
          </p:nvPr>
        </p:nvSpPr>
        <p:spPr>
          <a:xfrm>
            <a:off x="4022725" y="0"/>
            <a:ext cx="3078163" cy="511175"/>
          </a:xfrm>
          <a:prstGeom prst="rect">
            <a:avLst/>
          </a:prstGeom>
        </p:spPr>
        <p:txBody>
          <a:bodyPr vert="horz" lIns="99066" tIns="49533" rIns="99066" bIns="49533" rtlCol="0"/>
          <a:lstStyle>
            <a:lvl1pPr algn="r">
              <a:defRPr sz="1300">
                <a:latin typeface="Arial" charset="0"/>
                <a:cs typeface="Arial" charset="0"/>
              </a:defRPr>
            </a:lvl1pPr>
          </a:lstStyle>
          <a:p>
            <a:pPr>
              <a:defRPr/>
            </a:pPr>
            <a:fld id="{7AF12D06-84B7-4721-AFBA-08ED737A7EC3}" type="datetimeFigureOut">
              <a:rPr lang="en-US"/>
              <a:pPr>
                <a:defRPr/>
              </a:pPr>
              <a:t>8/31/2015</a:t>
            </a:fld>
            <a:endParaRPr lang="en-IN" dirty="0"/>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pPr lvl="0"/>
            <a:endParaRPr lang="en-IN" noProof="0" dirty="0" smtClean="0"/>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9066" tIns="49533" rIns="99066" bIns="4953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smtClean="0"/>
          </a:p>
        </p:txBody>
      </p:sp>
      <p:sp>
        <p:nvSpPr>
          <p:cNvPr id="6" name="Footer Placeholder 5"/>
          <p:cNvSpPr>
            <a:spLocks noGrp="1"/>
          </p:cNvSpPr>
          <p:nvPr>
            <p:ph type="ftr" sz="quarter" idx="4"/>
          </p:nvPr>
        </p:nvSpPr>
        <p:spPr>
          <a:xfrm>
            <a:off x="0" y="9721850"/>
            <a:ext cx="3078163" cy="511175"/>
          </a:xfrm>
          <a:prstGeom prst="rect">
            <a:avLst/>
          </a:prstGeom>
        </p:spPr>
        <p:txBody>
          <a:bodyPr vert="horz" lIns="99066" tIns="49533" rIns="99066" bIns="49533" rtlCol="0" anchor="b"/>
          <a:lstStyle>
            <a:lvl1pPr algn="l">
              <a:defRPr sz="1300" smtClean="0">
                <a:latin typeface="Arial" charset="0"/>
                <a:cs typeface="Arial" charset="0"/>
              </a:defRPr>
            </a:lvl1pPr>
          </a:lstStyle>
          <a:p>
            <a:pPr>
              <a:defRPr/>
            </a:pPr>
            <a:r>
              <a:rPr lang="en-IN" smtClean="0"/>
              <a:t>punit@punitgupta.in</a:t>
            </a:r>
            <a:endParaRPr lang="en-IN"/>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9066" tIns="49533" rIns="99066" bIns="49533" rtlCol="0" anchor="b"/>
          <a:lstStyle>
            <a:lvl1pPr algn="r">
              <a:defRPr sz="1300">
                <a:latin typeface="Arial" charset="0"/>
                <a:cs typeface="Arial" charset="0"/>
              </a:defRPr>
            </a:lvl1pPr>
          </a:lstStyle>
          <a:p>
            <a:pPr>
              <a:defRPr/>
            </a:pPr>
            <a:fld id="{6E6BFE68-5667-42D2-B683-10BA22180336}" type="slidenum">
              <a:rPr lang="en-IN"/>
              <a:pPr>
                <a:defRPr/>
              </a:pPr>
              <a:t>‹#›</a:t>
            </a:fld>
            <a:endParaRPr lang="en-IN" dirty="0"/>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pPr>
              <a:defRPr/>
            </a:pPr>
            <a:r>
              <a:rPr lang="en-IN" smtClean="0"/>
              <a:t>punit@punitgupta.in</a:t>
            </a:r>
            <a:endParaRPr lang="en-IN"/>
          </a:p>
        </p:txBody>
      </p:sp>
      <p:sp>
        <p:nvSpPr>
          <p:cNvPr id="5" name="Slide Number Placeholder 4"/>
          <p:cNvSpPr>
            <a:spLocks noGrp="1"/>
          </p:cNvSpPr>
          <p:nvPr>
            <p:ph type="sldNum" sz="quarter" idx="11"/>
          </p:nvPr>
        </p:nvSpPr>
        <p:spPr/>
        <p:txBody>
          <a:bodyPr/>
          <a:lstStyle/>
          <a:p>
            <a:pPr>
              <a:defRPr/>
            </a:pPr>
            <a:fld id="{6E6BFE68-5667-42D2-B683-10BA22180336}" type="slidenum">
              <a:rPr lang="en-IN" smtClean="0"/>
              <a:pPr>
                <a:defRPr/>
              </a:pPr>
              <a:t>1</a:t>
            </a:fld>
            <a:endParaRPr lang="en-I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
        <p:nvSpPr>
          <p:cNvPr id="68612" name="Footer Placeholder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IN" smtClean="0"/>
              <a:t>punit@punitgupta.in</a:t>
            </a:r>
            <a:endParaRPr lang="en-IN"/>
          </a:p>
        </p:txBody>
      </p:sp>
      <p:sp>
        <p:nvSpPr>
          <p:cNvPr id="6861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CFE5A9-DC1B-4E26-A51C-30E6C1C287F3}" type="slidenum">
              <a:rPr lang="en-IN" smtClean="0"/>
              <a:pPr/>
              <a:t>8</a:t>
            </a:fld>
            <a:endParaRPr lang="en-I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7D851B-E8C1-4365-8B77-8269106AAFD6}" type="slidenum">
              <a:rPr lang="en-IN" smtClean="0"/>
              <a:pPr/>
              <a:t>29</a:t>
            </a:fld>
            <a:endParaRPr lang="en-IN" smtClean="0"/>
          </a:p>
        </p:txBody>
      </p:sp>
      <p:sp>
        <p:nvSpPr>
          <p:cNvPr id="69637"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IN" smtClean="0"/>
              <a:t>punit@punitgupta.in</a:t>
            </a:r>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B3E7D37E-114F-482E-8376-14082305630A}" type="datetime1">
              <a:rPr lang="en-US" smtClean="0"/>
              <a:pPr>
                <a:defRPr/>
              </a:pPr>
              <a:t>8/31/2015</a:t>
            </a:fld>
            <a:endParaRPr lang="en-IN" dirty="0"/>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6" name="Slide Number Placeholder 5"/>
          <p:cNvSpPr>
            <a:spLocks noGrp="1"/>
          </p:cNvSpPr>
          <p:nvPr>
            <p:ph type="sldNum" sz="quarter" idx="12"/>
          </p:nvPr>
        </p:nvSpPr>
        <p:spPr/>
        <p:txBody>
          <a:bodyPr/>
          <a:lstStyle/>
          <a:p>
            <a:pPr>
              <a:defRPr/>
            </a:pPr>
            <a:fld id="{5613D4B6-015B-4387-B787-48BEA9569AE0}" type="slidenum">
              <a:rPr lang="en-IN" smtClean="0"/>
              <a:pPr>
                <a:defRPr/>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ED605C5B-0E49-4FBA-9783-441F3E48835E}" type="datetime1">
              <a:rPr lang="en-US" smtClean="0"/>
              <a:pPr>
                <a:defRPr/>
              </a:pPr>
              <a:t>8/31/2015</a:t>
            </a:fld>
            <a:endParaRPr lang="en-IN" dirty="0"/>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6" name="Slide Number Placeholder 5"/>
          <p:cNvSpPr>
            <a:spLocks noGrp="1"/>
          </p:cNvSpPr>
          <p:nvPr>
            <p:ph type="sldNum" sz="quarter" idx="12"/>
          </p:nvPr>
        </p:nvSpPr>
        <p:spPr/>
        <p:txBody>
          <a:bodyPr/>
          <a:lstStyle/>
          <a:p>
            <a:pPr>
              <a:defRPr/>
            </a:pPr>
            <a:fld id="{804BCAA9-89B4-4017-B7F3-4871FB97EEA2}" type="slidenum">
              <a:rPr lang="en-IN" smtClean="0"/>
              <a:pPr>
                <a:defRPr/>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406E4FB-0369-409A-A8D9-4EF8494E7DDC}" type="datetime1">
              <a:rPr lang="en-US" smtClean="0"/>
              <a:pPr>
                <a:defRPr/>
              </a:pPr>
              <a:t>8/31/2015</a:t>
            </a:fld>
            <a:endParaRPr lang="en-IN" dirty="0"/>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6" name="Slide Number Placeholder 5"/>
          <p:cNvSpPr>
            <a:spLocks noGrp="1"/>
          </p:cNvSpPr>
          <p:nvPr>
            <p:ph type="sldNum" sz="quarter" idx="12"/>
          </p:nvPr>
        </p:nvSpPr>
        <p:spPr/>
        <p:txBody>
          <a:bodyPr/>
          <a:lstStyle/>
          <a:p>
            <a:pPr>
              <a:defRPr/>
            </a:pPr>
            <a:fld id="{7C16246E-CD68-4603-892B-7B29D62E0BCD}" type="slidenum">
              <a:rPr lang="en-IN" smtClean="0"/>
              <a:pPr>
                <a:defRPr/>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988CC0D-EACB-4948-93E4-4DFC36635BE5}" type="datetime1">
              <a:rPr lang="en-US" smtClean="0"/>
              <a:pPr>
                <a:defRPr/>
              </a:pPr>
              <a:t>8/31/2015</a:t>
            </a:fld>
            <a:endParaRPr lang="en-IN" dirty="0"/>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6" name="Slide Number Placeholder 5"/>
          <p:cNvSpPr>
            <a:spLocks noGrp="1"/>
          </p:cNvSpPr>
          <p:nvPr>
            <p:ph type="sldNum" sz="quarter" idx="12"/>
          </p:nvPr>
        </p:nvSpPr>
        <p:spPr/>
        <p:txBody>
          <a:bodyPr/>
          <a:lstStyle/>
          <a:p>
            <a:pPr>
              <a:defRPr/>
            </a:pPr>
            <a:fld id="{CD158784-8590-4778-B56A-3B7ECE952AB1}" type="slidenum">
              <a:rPr lang="en-IN" smtClean="0"/>
              <a:pPr>
                <a:defRPr/>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FC3C46D7-CAED-42EE-A98A-9BD5E17546C1}" type="datetime1">
              <a:rPr lang="en-US" smtClean="0"/>
              <a:pPr>
                <a:defRPr/>
              </a:pPr>
              <a:t>8/31/2015</a:t>
            </a:fld>
            <a:endParaRPr lang="en-IN" dirty="0"/>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6" name="Slide Number Placeholder 5"/>
          <p:cNvSpPr>
            <a:spLocks noGrp="1"/>
          </p:cNvSpPr>
          <p:nvPr>
            <p:ph type="sldNum" sz="quarter" idx="12"/>
          </p:nvPr>
        </p:nvSpPr>
        <p:spPr/>
        <p:txBody>
          <a:bodyPr/>
          <a:lstStyle/>
          <a:p>
            <a:pPr>
              <a:defRPr/>
            </a:pPr>
            <a:fld id="{E862C38D-076C-4E12-A3C0-963AB5C24344}" type="slidenum">
              <a:rPr lang="en-IN" smtClean="0"/>
              <a:pPr>
                <a:defRPr/>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E11372CB-9688-4154-92D2-5223F2245B78}" type="datetime1">
              <a:rPr lang="en-US" smtClean="0"/>
              <a:pPr>
                <a:defRPr/>
              </a:pPr>
              <a:t>8/31/2015</a:t>
            </a:fld>
            <a:endParaRPr lang="en-IN" dirty="0"/>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7" name="Slide Number Placeholder 6"/>
          <p:cNvSpPr>
            <a:spLocks noGrp="1"/>
          </p:cNvSpPr>
          <p:nvPr>
            <p:ph type="sldNum" sz="quarter" idx="12"/>
          </p:nvPr>
        </p:nvSpPr>
        <p:spPr/>
        <p:txBody>
          <a:bodyPr/>
          <a:lstStyle/>
          <a:p>
            <a:pPr>
              <a:defRPr/>
            </a:pPr>
            <a:fld id="{53E9813C-B982-4898-8C06-F17C83CAA806}" type="slidenum">
              <a:rPr lang="en-IN" smtClean="0"/>
              <a:pPr>
                <a:defRPr/>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A2934E17-9932-4053-8B42-DE8EDC6FD6D0}" type="datetime1">
              <a:rPr lang="en-US" smtClean="0"/>
              <a:pPr>
                <a:defRPr/>
              </a:pPr>
              <a:t>8/31/2015</a:t>
            </a:fld>
            <a:endParaRPr lang="en-IN" dirty="0"/>
          </a:p>
        </p:txBody>
      </p:sp>
      <p:sp>
        <p:nvSpPr>
          <p:cNvPr id="8" name="Footer Placeholder 7"/>
          <p:cNvSpPr>
            <a:spLocks noGrp="1"/>
          </p:cNvSpPr>
          <p:nvPr>
            <p:ph type="ftr" sz="quarter" idx="11"/>
          </p:nvPr>
        </p:nvSpPr>
        <p:spPr/>
        <p:txBody>
          <a:bodyPr/>
          <a:lstStyle/>
          <a:p>
            <a:pPr>
              <a:defRPr/>
            </a:pPr>
            <a:r>
              <a:rPr lang="en-IN" smtClean="0"/>
              <a:t>CA Punit Gupta. </a:t>
            </a:r>
            <a:endParaRPr lang="en-IN"/>
          </a:p>
        </p:txBody>
      </p:sp>
      <p:sp>
        <p:nvSpPr>
          <p:cNvPr id="9" name="Slide Number Placeholder 8"/>
          <p:cNvSpPr>
            <a:spLocks noGrp="1"/>
          </p:cNvSpPr>
          <p:nvPr>
            <p:ph type="sldNum" sz="quarter" idx="12"/>
          </p:nvPr>
        </p:nvSpPr>
        <p:spPr/>
        <p:txBody>
          <a:bodyPr/>
          <a:lstStyle/>
          <a:p>
            <a:pPr>
              <a:defRPr/>
            </a:pPr>
            <a:fld id="{82E5BB00-9BD0-4EB0-89BF-11AA130515B2}" type="slidenum">
              <a:rPr lang="en-IN" smtClean="0"/>
              <a:pPr>
                <a:defRPr/>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2E0C319E-28F1-40C9-9F6E-BDD59358374B}" type="datetime1">
              <a:rPr lang="en-US" smtClean="0"/>
              <a:pPr>
                <a:defRPr/>
              </a:pPr>
              <a:t>8/31/2015</a:t>
            </a:fld>
            <a:endParaRPr lang="en-IN" dirty="0"/>
          </a:p>
        </p:txBody>
      </p:sp>
      <p:sp>
        <p:nvSpPr>
          <p:cNvPr id="4" name="Footer Placeholder 3"/>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6FB31339-0CD6-4B52-A3B6-B5FCD45B502D}" type="slidenum">
              <a:rPr lang="en-IN" smtClean="0"/>
              <a:pPr>
                <a:defRPr/>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940F3F8-A744-4C1D-B9D3-67B37E8883C1}" type="datetime1">
              <a:rPr lang="en-US" smtClean="0"/>
              <a:pPr>
                <a:defRPr/>
              </a:pPr>
              <a:t>8/31/2015</a:t>
            </a:fld>
            <a:endParaRPr lang="en-IN" dirty="0"/>
          </a:p>
        </p:txBody>
      </p:sp>
      <p:sp>
        <p:nvSpPr>
          <p:cNvPr id="3" name="Footer Placeholder 2"/>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8A932E41-C96C-4FC2-8067-B6ABE57A78B5}" type="slidenum">
              <a:rPr lang="en-IN" smtClean="0"/>
              <a:pPr>
                <a:defRPr/>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CCBC280-1C96-4730-8BA3-85611AE5054C}" type="datetime1">
              <a:rPr lang="en-US" smtClean="0"/>
              <a:pPr>
                <a:defRPr/>
              </a:pPr>
              <a:t>8/31/2015</a:t>
            </a:fld>
            <a:endParaRPr lang="en-IN" dirty="0"/>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7" name="Slide Number Placeholder 6"/>
          <p:cNvSpPr>
            <a:spLocks noGrp="1"/>
          </p:cNvSpPr>
          <p:nvPr>
            <p:ph type="sldNum" sz="quarter" idx="12"/>
          </p:nvPr>
        </p:nvSpPr>
        <p:spPr/>
        <p:txBody>
          <a:bodyPr/>
          <a:lstStyle/>
          <a:p>
            <a:pPr>
              <a:defRPr/>
            </a:pPr>
            <a:fld id="{783D70A0-F978-4B81-B928-F3FEB9DA7FC2}" type="slidenum">
              <a:rPr lang="en-IN" smtClean="0"/>
              <a:pPr>
                <a:defRPr/>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0211EBA-3575-4314-A6A6-8F09DAF67D6D}" type="datetime1">
              <a:rPr lang="en-US" smtClean="0"/>
              <a:pPr>
                <a:defRPr/>
              </a:pPr>
              <a:t>8/31/2015</a:t>
            </a:fld>
            <a:endParaRPr lang="en-IN" dirty="0"/>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7" name="Slide Number Placeholder 6"/>
          <p:cNvSpPr>
            <a:spLocks noGrp="1"/>
          </p:cNvSpPr>
          <p:nvPr>
            <p:ph type="sldNum" sz="quarter" idx="12"/>
          </p:nvPr>
        </p:nvSpPr>
        <p:spPr/>
        <p:txBody>
          <a:bodyPr/>
          <a:lstStyle/>
          <a:p>
            <a:pPr>
              <a:defRPr/>
            </a:pPr>
            <a:fld id="{29E9E24A-DFEC-4F8A-BB7C-F3AF7C64932B}" type="slidenum">
              <a:rPr lang="en-IN" smtClean="0"/>
              <a:pPr>
                <a:defRPr/>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25E8F92-6440-478A-8FDB-DE8258CABA21}" type="datetime1">
              <a:rPr lang="en-US" smtClean="0"/>
              <a:pPr>
                <a:defRPr/>
              </a:pPr>
              <a:t>8/31/2015</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IN" smtClean="0"/>
              <a:t>CA Punit Gupta. </a:t>
            </a: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699DD2-4980-40C8-AFC6-6E5A0A3492D5}" type="slidenum">
              <a:rPr lang="en-IN" smtClean="0"/>
              <a:pPr>
                <a:defRPr/>
              </a:pPr>
              <a:t>‹#›</a:t>
            </a:fld>
            <a:endParaRPr lang="en-IN" dirty="0"/>
          </a:p>
        </p:txBody>
      </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2976" y="1928802"/>
            <a:ext cx="7143800" cy="4370427"/>
          </a:xfrm>
          <a:prstGeom prst="rect">
            <a:avLst/>
          </a:prstGeom>
        </p:spPr>
        <p:txBody>
          <a:bodyPr wrap="square">
            <a:spAutoFit/>
          </a:bodyPr>
          <a:lstStyle/>
          <a:p>
            <a:pPr algn="ctr"/>
            <a:r>
              <a:rPr lang="en-US" sz="2800" b="1" u="sng" dirty="0" smtClean="0">
                <a:solidFill>
                  <a:schemeClr val="accent2">
                    <a:lumMod val="60000"/>
                    <a:lumOff val="40000"/>
                  </a:schemeClr>
                </a:solidFill>
              </a:rPr>
              <a:t>By CA Punit Gupta</a:t>
            </a:r>
          </a:p>
          <a:p>
            <a:pPr algn="ctr"/>
            <a:r>
              <a:rPr lang="en-US" dirty="0" smtClean="0"/>
              <a:t>email: punit@punitgupta.in</a:t>
            </a:r>
          </a:p>
          <a:p>
            <a:endParaRPr lang="en-US" dirty="0" smtClean="0"/>
          </a:p>
          <a:p>
            <a:pPr algn="ctr"/>
            <a:r>
              <a:rPr lang="en-US" sz="2000" i="1" u="sng" spc="600" dirty="0" smtClean="0"/>
              <a:t>Seminar on Procedural Aspects of Service tax</a:t>
            </a:r>
          </a:p>
          <a:p>
            <a:endParaRPr lang="en-US" dirty="0" smtClean="0"/>
          </a:p>
          <a:p>
            <a:pPr algn="ctr"/>
            <a:r>
              <a:rPr lang="en-US" dirty="0" smtClean="0"/>
              <a:t>On 29</a:t>
            </a:r>
            <a:r>
              <a:rPr lang="en-US" baseline="30000" dirty="0" smtClean="0"/>
              <a:t>th</a:t>
            </a:r>
            <a:r>
              <a:rPr lang="en-US" dirty="0" smtClean="0"/>
              <a:t> August 2015  from  10 am - 11.30 am </a:t>
            </a:r>
          </a:p>
          <a:p>
            <a:pPr algn="ctr"/>
            <a:r>
              <a:rPr lang="en-US" dirty="0" smtClean="0"/>
              <a:t>AT</a:t>
            </a:r>
          </a:p>
          <a:p>
            <a:r>
              <a:rPr lang="en-US" sz="2000" dirty="0" smtClean="0"/>
              <a:t>WIRC OF ICAI,</a:t>
            </a:r>
          </a:p>
          <a:p>
            <a:r>
              <a:rPr lang="en-US" sz="2000" dirty="0" smtClean="0"/>
              <a:t>The Institute of Chartered Accountants of India</a:t>
            </a:r>
          </a:p>
          <a:p>
            <a:pPr>
              <a:lnSpc>
                <a:spcPct val="200000"/>
              </a:lnSpc>
            </a:pPr>
            <a:r>
              <a:rPr lang="en-US" sz="2000" dirty="0" smtClean="0"/>
              <a:t>J.S. </a:t>
            </a:r>
            <a:r>
              <a:rPr lang="en-US" sz="2000" dirty="0" err="1" smtClean="0"/>
              <a:t>Lodha</a:t>
            </a:r>
            <a:r>
              <a:rPr lang="en-US" sz="2000" dirty="0" smtClean="0"/>
              <a:t> Auditorium, ICAI Bhawan, </a:t>
            </a:r>
            <a:r>
              <a:rPr lang="en-US" sz="2000" dirty="0" err="1" smtClean="0"/>
              <a:t>Cuffe</a:t>
            </a:r>
            <a:r>
              <a:rPr lang="en-US" sz="2000" dirty="0" smtClean="0"/>
              <a:t> Parade, </a:t>
            </a:r>
          </a:p>
          <a:p>
            <a:pPr>
              <a:lnSpc>
                <a:spcPct val="200000"/>
              </a:lnSpc>
            </a:pPr>
            <a:r>
              <a:rPr lang="en-US" sz="2000" dirty="0" err="1" smtClean="0"/>
              <a:t>Colaba</a:t>
            </a:r>
            <a:r>
              <a:rPr lang="en-US" sz="2000" dirty="0" smtClean="0"/>
              <a:t>, Mumbai 400 005</a:t>
            </a:r>
            <a:endParaRPr lang="en-US" sz="2000" dirty="0"/>
          </a:p>
        </p:txBody>
      </p:sp>
      <p:sp>
        <p:nvSpPr>
          <p:cNvPr id="5" name="Footer Placeholder 4"/>
          <p:cNvSpPr>
            <a:spLocks noGrp="1"/>
          </p:cNvSpPr>
          <p:nvPr>
            <p:ph type="ftr" sz="quarter" idx="11"/>
          </p:nvPr>
        </p:nvSpPr>
        <p:spPr/>
        <p:txBody>
          <a:bodyPr/>
          <a:lstStyle/>
          <a:p>
            <a:r>
              <a:rPr lang="en-IN" smtClean="0"/>
              <a:t>CA Punit Gupta. </a:t>
            </a:r>
            <a:endParaRPr lang="en-IN"/>
          </a:p>
        </p:txBody>
      </p:sp>
      <p:sp>
        <p:nvSpPr>
          <p:cNvPr id="4" name="Slide Number Placeholder 3"/>
          <p:cNvSpPr>
            <a:spLocks noGrp="1"/>
          </p:cNvSpPr>
          <p:nvPr>
            <p:ph type="sldNum" sz="quarter" idx="12"/>
          </p:nvPr>
        </p:nvSpPr>
        <p:spPr/>
        <p:txBody>
          <a:bodyPr/>
          <a:lstStyle/>
          <a:p>
            <a:fld id="{8A932E41-C96C-4FC2-8067-B6ABE57A78B5}" type="slidenum">
              <a:rPr lang="en-IN" smtClean="0"/>
              <a:pPr/>
              <a:t>1</a:t>
            </a:fld>
            <a:endParaRPr lang="en-IN"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11156"/>
          </a:xfrm>
        </p:spPr>
        <p:txBody>
          <a:bodyPr>
            <a:noAutofit/>
          </a:bodyPr>
          <a:lstStyle/>
          <a:p>
            <a:pPr>
              <a:defRPr/>
            </a:pPr>
            <a:r>
              <a:rPr lang="en-US" sz="2800" b="0" dirty="0" smtClean="0">
                <a:effectLst/>
                <a:latin typeface="Calibri" pitchFamily="34" charset="0"/>
              </a:rPr>
              <a:t>Step vise Online Registration Procedure w.e.f 1-3-2015</a:t>
            </a:r>
            <a:endParaRPr lang="en-US" sz="2800" b="0" dirty="0">
              <a:effectLst/>
              <a:latin typeface="Calibri" pitchFamily="34" charset="0"/>
            </a:endParaRPr>
          </a:p>
        </p:txBody>
      </p:sp>
      <p:graphicFrame>
        <p:nvGraphicFramePr>
          <p:cNvPr id="4" name="Content Placeholder 3"/>
          <p:cNvGraphicFramePr>
            <a:graphicFrameLocks noGrp="1"/>
          </p:cNvGraphicFramePr>
          <p:nvPr>
            <p:ph idx="1"/>
          </p:nvPr>
        </p:nvGraphicFramePr>
        <p:xfrm>
          <a:off x="214282" y="857232"/>
          <a:ext cx="8715436"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10</a:t>
            </a:fld>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274638"/>
            <a:ext cx="8229600" cy="725470"/>
          </a:xfrm>
        </p:spPr>
        <p:txBody>
          <a:bodyPr/>
          <a:lstStyle/>
          <a:p>
            <a:pPr eaLnBrk="1" fontAlgn="auto" hangingPunct="1">
              <a:spcAft>
                <a:spcPts val="0"/>
              </a:spcAft>
              <a:defRPr/>
            </a:pPr>
            <a:r>
              <a:rPr lang="en-IN" sz="3200" b="0" dirty="0" smtClean="0">
                <a:effectLst/>
                <a:latin typeface="Calibri" pitchFamily="34" charset="0"/>
              </a:rPr>
              <a:t>Documents to be Attached </a:t>
            </a:r>
          </a:p>
        </p:txBody>
      </p:sp>
      <p:sp>
        <p:nvSpPr>
          <p:cNvPr id="3" name="Content Placeholder 2"/>
          <p:cNvSpPr>
            <a:spLocks noGrp="1"/>
          </p:cNvSpPr>
          <p:nvPr>
            <p:ph idx="1"/>
          </p:nvPr>
        </p:nvSpPr>
        <p:spPr>
          <a:xfrm>
            <a:off x="457200" y="1142984"/>
            <a:ext cx="8229600" cy="4864116"/>
          </a:xfrm>
        </p:spPr>
        <p:txBody>
          <a:bodyPr>
            <a:normAutofit fontScale="92500"/>
          </a:bodyPr>
          <a:lstStyle/>
          <a:p>
            <a:pPr marL="365760" indent="-256032" eaLnBrk="1" fontAlgn="auto" hangingPunct="1">
              <a:spcAft>
                <a:spcPts val="0"/>
              </a:spcAft>
              <a:buFont typeface="Arial" pitchFamily="34" charset="0"/>
              <a:buNone/>
              <a:defRPr/>
            </a:pPr>
            <a:r>
              <a:rPr lang="en-IN" sz="2200" i="1" dirty="0" smtClean="0">
                <a:latin typeface="Calibri" pitchFamily="34" charset="0"/>
                <a:cs typeface="Calibri" pitchFamily="34" charset="0"/>
              </a:rPr>
              <a:t>All the following documents including ST-1  shall  be  </a:t>
            </a:r>
            <a:r>
              <a:rPr lang="en-IN" sz="2200" b="1" i="1" dirty="0" smtClean="0">
                <a:latin typeface="Calibri" pitchFamily="34" charset="0"/>
                <a:cs typeface="Calibri" pitchFamily="34" charset="0"/>
              </a:rPr>
              <a:t>Self  certified</a:t>
            </a:r>
            <a:r>
              <a:rPr lang="en-IN" sz="2200" i="1" dirty="0" smtClean="0">
                <a:latin typeface="Calibri" pitchFamily="34" charset="0"/>
                <a:cs typeface="Calibri" pitchFamily="34" charset="0"/>
              </a:rPr>
              <a:t>.</a:t>
            </a:r>
          </a:p>
          <a:p>
            <a:pPr marL="457200" indent="-457200" eaLnBrk="1" fontAlgn="auto" hangingPunct="1">
              <a:spcAft>
                <a:spcPts val="0"/>
              </a:spcAft>
              <a:buFont typeface="Arial" pitchFamily="34" charset="0"/>
              <a:buAutoNum type="arabicPeriod"/>
              <a:defRPr/>
            </a:pPr>
            <a:r>
              <a:rPr lang="en-IN" sz="2200" i="1" dirty="0" smtClean="0">
                <a:latin typeface="Calibri" pitchFamily="34" charset="0"/>
                <a:cs typeface="Calibri" pitchFamily="34" charset="0"/>
              </a:rPr>
              <a:t>Attested Copy of the </a:t>
            </a:r>
            <a:r>
              <a:rPr lang="en-IN" sz="2200" b="1" i="1" dirty="0" smtClean="0">
                <a:latin typeface="Calibri" pitchFamily="34" charset="0"/>
                <a:cs typeface="Calibri" pitchFamily="34" charset="0"/>
              </a:rPr>
              <a:t>PAN Card</a:t>
            </a:r>
          </a:p>
          <a:p>
            <a:pPr marL="457200" indent="-457200" eaLnBrk="1" fontAlgn="auto" hangingPunct="1">
              <a:spcAft>
                <a:spcPts val="0"/>
              </a:spcAft>
              <a:buFont typeface="Arial" pitchFamily="34" charset="0"/>
              <a:buAutoNum type="arabicPeriod"/>
              <a:defRPr/>
            </a:pPr>
            <a:r>
              <a:rPr lang="en-IN" sz="2200" b="1" i="1" dirty="0" smtClean="0">
                <a:latin typeface="Calibri" pitchFamily="34" charset="0"/>
                <a:cs typeface="Calibri" pitchFamily="34" charset="0"/>
              </a:rPr>
              <a:t>Proof of Address</a:t>
            </a:r>
            <a:r>
              <a:rPr lang="en-IN" sz="2200" i="1" dirty="0" smtClean="0">
                <a:latin typeface="Calibri" pitchFamily="34" charset="0"/>
                <a:cs typeface="Calibri" pitchFamily="34" charset="0"/>
              </a:rPr>
              <a:t> of the premises, which is required to be registered</a:t>
            </a:r>
          </a:p>
          <a:p>
            <a:pPr marL="457200" indent="-457200" eaLnBrk="1" fontAlgn="auto" hangingPunct="1">
              <a:spcAft>
                <a:spcPts val="0"/>
              </a:spcAft>
              <a:buFont typeface="Arial" pitchFamily="34" charset="0"/>
              <a:buAutoNum type="arabicPeriod"/>
              <a:defRPr/>
            </a:pPr>
            <a:r>
              <a:rPr lang="en-IN" sz="2200" i="1" dirty="0" smtClean="0">
                <a:latin typeface="Calibri" pitchFamily="34" charset="0"/>
                <a:cs typeface="Calibri" pitchFamily="34" charset="0"/>
              </a:rPr>
              <a:t>Copy of the Document governing the </a:t>
            </a:r>
            <a:r>
              <a:rPr lang="en-IN" sz="2200" b="1" i="1" dirty="0" smtClean="0">
                <a:latin typeface="Calibri" pitchFamily="34" charset="0"/>
                <a:cs typeface="Calibri" pitchFamily="34" charset="0"/>
              </a:rPr>
              <a:t>constitution</a:t>
            </a:r>
            <a:r>
              <a:rPr lang="en-IN" sz="2200" i="1" dirty="0" smtClean="0">
                <a:latin typeface="Calibri" pitchFamily="34" charset="0"/>
                <a:cs typeface="Calibri" pitchFamily="34" charset="0"/>
              </a:rPr>
              <a:t> of the organization (partnership  deed  in  case  of  a  partnership  firm,  Memorandum  of  Association in case of a company, Trust Deed in case of a trusts or associations, etc.)</a:t>
            </a:r>
          </a:p>
          <a:p>
            <a:pPr marL="457200" indent="-457200" eaLnBrk="1" fontAlgn="auto" hangingPunct="1">
              <a:spcAft>
                <a:spcPts val="0"/>
              </a:spcAft>
              <a:buFont typeface="Arial" pitchFamily="34" charset="0"/>
              <a:buAutoNum type="arabicPeriod"/>
              <a:defRPr/>
            </a:pPr>
            <a:r>
              <a:rPr lang="en-IN" sz="2200" i="1" dirty="0" smtClean="0">
                <a:latin typeface="Calibri" pitchFamily="34" charset="0"/>
                <a:cs typeface="Calibri" pitchFamily="34" charset="0"/>
              </a:rPr>
              <a:t>Copy of </a:t>
            </a:r>
            <a:r>
              <a:rPr lang="en-IN" sz="2200" b="1" i="1" dirty="0" smtClean="0">
                <a:latin typeface="Calibri" pitchFamily="34" charset="0"/>
                <a:cs typeface="Calibri" pitchFamily="34" charset="0"/>
              </a:rPr>
              <a:t>PAN Card of directors/partners/proprietor</a:t>
            </a:r>
          </a:p>
          <a:p>
            <a:pPr marL="457200" indent="-457200" eaLnBrk="1" fontAlgn="auto" hangingPunct="1">
              <a:spcAft>
                <a:spcPts val="0"/>
              </a:spcAft>
              <a:buFont typeface="Arial" pitchFamily="34" charset="0"/>
              <a:buAutoNum type="arabicPeriod"/>
              <a:defRPr/>
            </a:pPr>
            <a:r>
              <a:rPr lang="en-IN" sz="2200" i="1" dirty="0" smtClean="0">
                <a:latin typeface="Calibri" pitchFamily="34" charset="0"/>
                <a:cs typeface="Calibri" pitchFamily="34" charset="0"/>
              </a:rPr>
              <a:t> Name, address and </a:t>
            </a:r>
            <a:r>
              <a:rPr lang="en-IN" sz="2200" b="1" i="1" dirty="0" smtClean="0">
                <a:latin typeface="Calibri" pitchFamily="34" charset="0"/>
                <a:cs typeface="Calibri" pitchFamily="34" charset="0"/>
              </a:rPr>
              <a:t>proof of residence of directors/partners</a:t>
            </a:r>
          </a:p>
          <a:p>
            <a:pPr marL="457200" indent="-457200" eaLnBrk="1" fontAlgn="auto" hangingPunct="1">
              <a:spcAft>
                <a:spcPts val="0"/>
              </a:spcAft>
              <a:buFont typeface="Arial" pitchFamily="34" charset="0"/>
              <a:buAutoNum type="arabicPeriod"/>
              <a:defRPr/>
            </a:pPr>
            <a:r>
              <a:rPr lang="en-IN" sz="2200" b="1" i="1" dirty="0" smtClean="0">
                <a:latin typeface="Calibri" pitchFamily="34" charset="0"/>
                <a:cs typeface="Calibri" pitchFamily="34" charset="0"/>
              </a:rPr>
              <a:t>Power of Attorney</a:t>
            </a:r>
            <a:r>
              <a:rPr lang="en-IN" sz="2200" i="1" dirty="0" smtClean="0">
                <a:latin typeface="Calibri" pitchFamily="34" charset="0"/>
                <a:cs typeface="Calibri" pitchFamily="34" charset="0"/>
              </a:rPr>
              <a:t> on stamp paper in case the documents are signed by an authorized representative/ Director of the company/ Partner of Firm.</a:t>
            </a:r>
          </a:p>
          <a:p>
            <a:pPr marL="457200" indent="-457200" eaLnBrk="1" fontAlgn="auto" hangingPunct="1">
              <a:spcAft>
                <a:spcPts val="0"/>
              </a:spcAft>
              <a:buFont typeface="Arial" pitchFamily="34" charset="0"/>
              <a:buAutoNum type="arabicPeriod"/>
              <a:defRPr/>
            </a:pPr>
            <a:r>
              <a:rPr lang="en-IN" sz="2200" i="1" dirty="0" smtClean="0">
                <a:latin typeface="Calibri" pitchFamily="34" charset="0"/>
                <a:cs typeface="Calibri" pitchFamily="34" charset="0"/>
              </a:rPr>
              <a:t>In case of company resolution of board authorising signatory person </a:t>
            </a:r>
          </a:p>
          <a:p>
            <a:pPr marL="457200" indent="-457200" eaLnBrk="1" fontAlgn="auto" hangingPunct="1">
              <a:spcAft>
                <a:spcPts val="0"/>
              </a:spcAft>
              <a:buFont typeface="Arial" pitchFamily="34" charset="0"/>
              <a:buAutoNum type="arabicPeriod"/>
              <a:defRPr/>
            </a:pPr>
            <a:r>
              <a:rPr lang="en-IN" sz="2200" i="1" dirty="0" smtClean="0">
                <a:latin typeface="Calibri" pitchFamily="34" charset="0"/>
                <a:cs typeface="Calibri" pitchFamily="34" charset="0"/>
              </a:rPr>
              <a:t>Any other document at its discretion may be sought ....???</a:t>
            </a:r>
          </a:p>
          <a:p>
            <a:pPr marL="457200" indent="-457200" eaLnBrk="1" fontAlgn="auto" hangingPunct="1">
              <a:spcAft>
                <a:spcPts val="0"/>
              </a:spcAft>
              <a:buNone/>
              <a:defRPr/>
            </a:pPr>
            <a:endParaRPr lang="en-IN" sz="2200" dirty="0"/>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11</a:t>
            </a:fld>
            <a:endParaRPr lang="en-IN" dirty="0"/>
          </a:p>
        </p:txBody>
      </p:sp>
      <p:pic>
        <p:nvPicPr>
          <p:cNvPr id="17412" name="Picture 4" descr="\\Staff7\d\Mona\Documents atteched.PNG"/>
          <p:cNvPicPr>
            <a:picLocks noChangeAspect="1" noChangeArrowheads="1"/>
          </p:cNvPicPr>
          <p:nvPr/>
        </p:nvPicPr>
        <p:blipFill>
          <a:blip r:embed="rId2" cstate="print"/>
          <a:srcRect/>
          <a:stretch>
            <a:fillRect/>
          </a:stretch>
        </p:blipFill>
        <p:spPr bwMode="auto">
          <a:xfrm>
            <a:off x="7143768" y="2857497"/>
            <a:ext cx="1857375" cy="12144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fontAlgn="auto" hangingPunct="1">
              <a:spcAft>
                <a:spcPts val="0"/>
              </a:spcAft>
              <a:defRPr/>
            </a:pPr>
            <a:r>
              <a:rPr lang="en-IN" sz="3200" b="0" dirty="0" smtClean="0">
                <a:effectLst/>
                <a:latin typeface="Calibri" pitchFamily="34" charset="0"/>
              </a:rPr>
              <a:t>Documents to be Attached </a:t>
            </a:r>
          </a:p>
        </p:txBody>
      </p:sp>
      <p:sp>
        <p:nvSpPr>
          <p:cNvPr id="18434" name="Content Placeholder 2"/>
          <p:cNvSpPr>
            <a:spLocks noGrp="1"/>
          </p:cNvSpPr>
          <p:nvPr>
            <p:ph idx="1"/>
          </p:nvPr>
        </p:nvSpPr>
        <p:spPr/>
        <p:txBody>
          <a:bodyPr/>
          <a:lstStyle/>
          <a:p>
            <a:pPr eaLnBrk="1" hangingPunct="1">
              <a:buFont typeface="Wingdings 3" pitchFamily="18" charset="2"/>
              <a:buNone/>
            </a:pPr>
            <a:r>
              <a:rPr lang="en-IN" sz="2200" i="1" dirty="0" smtClean="0">
                <a:latin typeface="Calibri" pitchFamily="34" charset="0"/>
                <a:ea typeface="Calibri" pitchFamily="34" charset="0"/>
                <a:cs typeface="Calibri" pitchFamily="34" charset="0"/>
              </a:rPr>
              <a:t>In respect of </a:t>
            </a:r>
            <a:r>
              <a:rPr lang="en-IN" sz="2200" b="1" i="1" dirty="0" smtClean="0">
                <a:latin typeface="Calibri" pitchFamily="34" charset="0"/>
                <a:ea typeface="Calibri" pitchFamily="34" charset="0"/>
                <a:cs typeface="Calibri" pitchFamily="34" charset="0"/>
              </a:rPr>
              <a:t>Centralised registration </a:t>
            </a:r>
            <a:r>
              <a:rPr lang="en-IN" sz="2200" i="1" dirty="0" smtClean="0">
                <a:latin typeface="Calibri" pitchFamily="34" charset="0"/>
                <a:ea typeface="Calibri" pitchFamily="34" charset="0"/>
                <a:cs typeface="Calibri" pitchFamily="34" charset="0"/>
              </a:rPr>
              <a:t>following </a:t>
            </a:r>
            <a:r>
              <a:rPr lang="en-IN" sz="2200" b="1" i="1" dirty="0" smtClean="0">
                <a:latin typeface="Calibri" pitchFamily="34" charset="0"/>
                <a:ea typeface="Calibri" pitchFamily="34" charset="0"/>
                <a:cs typeface="Calibri" pitchFamily="34" charset="0"/>
              </a:rPr>
              <a:t>additional documents </a:t>
            </a:r>
            <a:r>
              <a:rPr lang="en-IN" sz="2200" i="1" dirty="0" smtClean="0">
                <a:latin typeface="Calibri" pitchFamily="34" charset="0"/>
                <a:ea typeface="Calibri" pitchFamily="34" charset="0"/>
                <a:cs typeface="Calibri" pitchFamily="34" charset="0"/>
              </a:rPr>
              <a:t>or details are also require</a:t>
            </a:r>
          </a:p>
          <a:p>
            <a:pPr marL="566737" indent="-457200" eaLnBrk="1" hangingPunct="1">
              <a:buFont typeface="+mj-lt"/>
              <a:buAutoNum type="arabicPeriod"/>
            </a:pPr>
            <a:r>
              <a:rPr lang="en-IN" sz="2200" i="1" dirty="0" smtClean="0">
                <a:latin typeface="Calibri" pitchFamily="34" charset="0"/>
                <a:ea typeface="Calibri" pitchFamily="34" charset="0"/>
                <a:cs typeface="Calibri" pitchFamily="34" charset="0"/>
              </a:rPr>
              <a:t> Previous year’s </a:t>
            </a:r>
            <a:r>
              <a:rPr lang="en-IN" sz="2200" b="1" i="1" dirty="0" smtClean="0">
                <a:latin typeface="Calibri" pitchFamily="34" charset="0"/>
                <a:ea typeface="Calibri" pitchFamily="34" charset="0"/>
                <a:cs typeface="Calibri" pitchFamily="34" charset="0"/>
              </a:rPr>
              <a:t>audited balance sheet</a:t>
            </a:r>
            <a:r>
              <a:rPr lang="en-IN" sz="2200" i="1" dirty="0" smtClean="0">
                <a:latin typeface="Calibri" pitchFamily="34" charset="0"/>
                <a:ea typeface="Calibri" pitchFamily="34" charset="0"/>
                <a:cs typeface="Calibri" pitchFamily="34" charset="0"/>
              </a:rPr>
              <a:t>, if any. </a:t>
            </a:r>
          </a:p>
          <a:p>
            <a:pPr marL="566737" indent="-457200" eaLnBrk="1" hangingPunct="1">
              <a:buFont typeface="+mj-lt"/>
              <a:buAutoNum type="arabicPeriod"/>
            </a:pPr>
            <a:r>
              <a:rPr lang="en-IN" sz="2200" i="1" dirty="0" smtClean="0">
                <a:latin typeface="Calibri" pitchFamily="34" charset="0"/>
                <a:ea typeface="Calibri" pitchFamily="34" charset="0"/>
                <a:cs typeface="Calibri" pitchFamily="34" charset="0"/>
              </a:rPr>
              <a:t> </a:t>
            </a:r>
            <a:r>
              <a:rPr lang="en-IN" sz="2200" b="1" i="1" dirty="0" smtClean="0">
                <a:latin typeface="Calibri" pitchFamily="34" charset="0"/>
                <a:ea typeface="Calibri" pitchFamily="34" charset="0"/>
                <a:cs typeface="Calibri" pitchFamily="34" charset="0"/>
              </a:rPr>
              <a:t>Address proof of all the branches</a:t>
            </a:r>
            <a:r>
              <a:rPr lang="en-IN" sz="2200" i="1" dirty="0" smtClean="0">
                <a:latin typeface="Calibri" pitchFamily="34" charset="0"/>
                <a:ea typeface="Calibri" pitchFamily="34" charset="0"/>
                <a:cs typeface="Calibri" pitchFamily="34" charset="0"/>
              </a:rPr>
              <a:t> to be covered by centralized registration .</a:t>
            </a:r>
          </a:p>
          <a:p>
            <a:pPr marL="566737" indent="-457200" eaLnBrk="1" hangingPunct="1">
              <a:buFont typeface="+mj-lt"/>
              <a:buAutoNum type="arabicPeriod"/>
            </a:pPr>
            <a:r>
              <a:rPr lang="en-IN" sz="2200" i="1" dirty="0" smtClean="0">
                <a:latin typeface="Calibri" pitchFamily="34" charset="0"/>
                <a:ea typeface="Calibri" pitchFamily="34" charset="0"/>
                <a:cs typeface="Calibri" pitchFamily="34" charset="0"/>
              </a:rPr>
              <a:t>Attested </a:t>
            </a:r>
            <a:r>
              <a:rPr lang="en-IN" sz="2200" b="1" i="1" dirty="0" smtClean="0">
                <a:latin typeface="Calibri" pitchFamily="34" charset="0"/>
                <a:ea typeface="Calibri" pitchFamily="34" charset="0"/>
                <a:cs typeface="Calibri" pitchFamily="34" charset="0"/>
              </a:rPr>
              <a:t>copy of TAN</a:t>
            </a:r>
            <a:r>
              <a:rPr lang="en-IN" sz="2200" i="1" dirty="0" smtClean="0">
                <a:latin typeface="Calibri" pitchFamily="34" charset="0"/>
                <a:ea typeface="Calibri" pitchFamily="34" charset="0"/>
                <a:cs typeface="Calibri" pitchFamily="34" charset="0"/>
              </a:rPr>
              <a:t>. </a:t>
            </a:r>
          </a:p>
          <a:p>
            <a:pPr eaLnBrk="1" hangingPunct="1">
              <a:buFont typeface="Arial" charset="0"/>
              <a:buNone/>
            </a:pPr>
            <a:endParaRPr lang="en-US" sz="2200" i="1" dirty="0" smtClean="0">
              <a:latin typeface="Calibri" pitchFamily="34" charset="0"/>
              <a:ea typeface="Calibri" pitchFamily="34" charset="0"/>
              <a:cs typeface="Calibri" pitchFamily="34" charset="0"/>
            </a:endParaRPr>
          </a:p>
          <a:p>
            <a:pPr eaLnBrk="1" hangingPunct="1"/>
            <a:r>
              <a:rPr lang="en-IN" sz="2200" i="1" dirty="0" smtClean="0">
                <a:latin typeface="Calibri" pitchFamily="34" charset="0"/>
                <a:ea typeface="Calibri" pitchFamily="34" charset="0"/>
                <a:cs typeface="Calibri" pitchFamily="34" charset="0"/>
              </a:rPr>
              <a:t>In respect of registration of </a:t>
            </a:r>
            <a:r>
              <a:rPr lang="en-IN" sz="2200" b="1" i="1" dirty="0" smtClean="0">
                <a:latin typeface="Calibri" pitchFamily="34" charset="0"/>
                <a:ea typeface="Calibri" pitchFamily="34" charset="0"/>
                <a:cs typeface="Calibri" pitchFamily="34" charset="0"/>
              </a:rPr>
              <a:t>input service distributor</a:t>
            </a:r>
            <a:r>
              <a:rPr lang="en-IN" sz="2200" i="1" dirty="0" smtClean="0">
                <a:latin typeface="Calibri" pitchFamily="34" charset="0"/>
                <a:ea typeface="Calibri" pitchFamily="34" charset="0"/>
                <a:cs typeface="Calibri" pitchFamily="34" charset="0"/>
              </a:rPr>
              <a:t>, address of all the premises to which credit of input services is distributed or intended to be distributed along with attested copy of proof of address of all such premises to be attached. </a:t>
            </a:r>
          </a:p>
          <a:p>
            <a:pPr eaLnBrk="1" hangingPunct="1">
              <a:buFont typeface="Arial" charset="0"/>
              <a:buNone/>
            </a:pPr>
            <a:endParaRPr lang="en-IN" sz="2200" i="1" dirty="0" smtClean="0">
              <a:latin typeface="Calibri" pitchFamily="34" charset="0"/>
              <a:ea typeface="Calibri" pitchFamily="34" charset="0"/>
              <a:cs typeface="Calibri" pitchFamily="34" charset="0"/>
            </a:endParaRPr>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12</a:t>
            </a:fld>
            <a:endParaRPr lang="en-IN" dirty="0"/>
          </a:p>
        </p:txBody>
      </p:sp>
      <p:pic>
        <p:nvPicPr>
          <p:cNvPr id="18436" name="Picture 4" descr="\\Staff7\d\Mona\Documents atteched.PNG"/>
          <p:cNvPicPr>
            <a:picLocks noChangeAspect="1" noChangeArrowheads="1"/>
          </p:cNvPicPr>
          <p:nvPr/>
        </p:nvPicPr>
        <p:blipFill>
          <a:blip r:embed="rId2" cstate="print"/>
          <a:srcRect/>
          <a:stretch>
            <a:fillRect/>
          </a:stretch>
        </p:blipFill>
        <p:spPr bwMode="auto">
          <a:xfrm>
            <a:off x="7000892" y="3071810"/>
            <a:ext cx="1428779" cy="11430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06276"/>
            <a:ext cx="8229600" cy="865270"/>
          </a:xfrm>
        </p:spPr>
        <p:txBody>
          <a:bodyPr>
            <a:normAutofit fontScale="90000"/>
          </a:bodyPr>
          <a:lstStyle/>
          <a:p>
            <a:pPr>
              <a:defRPr/>
            </a:pPr>
            <a:r>
              <a:rPr lang="en-US" sz="2800" b="0" smtClean="0">
                <a:effectLst/>
                <a:latin typeface="Calibri" pitchFamily="34" charset="0"/>
              </a:rPr>
              <a:t>Penal Liability for Failure to Obtain Service Tax Registration [Sec. 77(1)(a)]</a:t>
            </a:r>
            <a:endParaRPr lang="en-IN" sz="2800" b="0" dirty="0">
              <a:effectLst/>
              <a:latin typeface="Calibri" pitchFamily="34" charset="0"/>
            </a:endParaRPr>
          </a:p>
        </p:txBody>
      </p:sp>
      <p:graphicFrame>
        <p:nvGraphicFramePr>
          <p:cNvPr id="4" name="Content Placeholder 3"/>
          <p:cNvGraphicFramePr>
            <a:graphicFrameLocks noGrp="1"/>
          </p:cNvGraphicFramePr>
          <p:nvPr>
            <p:ph idx="1"/>
          </p:nvPr>
        </p:nvGraphicFramePr>
        <p:xfrm>
          <a:off x="539750" y="1357298"/>
          <a:ext cx="8157592" cy="4483438"/>
        </p:xfrm>
        <a:graphic>
          <a:graphicData uri="http://schemas.openxmlformats.org/drawingml/2006/table">
            <a:tbl>
              <a:tblPr firstRow="1" bandRow="1">
                <a:tableStyleId>{5C22544A-7EE6-4342-B048-85BDC9FD1C3A}</a:tableStyleId>
              </a:tblPr>
              <a:tblGrid>
                <a:gridCol w="4078796"/>
                <a:gridCol w="4078796"/>
              </a:tblGrid>
              <a:tr h="1464479">
                <a:tc>
                  <a:txBody>
                    <a:bodyPr/>
                    <a:lstStyle/>
                    <a:p>
                      <a:r>
                        <a:rPr lang="en-US" sz="2400" b="0" i="1" dirty="0" smtClean="0">
                          <a:solidFill>
                            <a:schemeClr val="tx1"/>
                          </a:solidFill>
                          <a:latin typeface="Calibri" pitchFamily="34" charset="0"/>
                          <a:cs typeface="Calibri" pitchFamily="34" charset="0"/>
                        </a:rPr>
                        <a:t>Penal  liability for failure to obtain registration</a:t>
                      </a:r>
                      <a:r>
                        <a:rPr lang="en-US" sz="2400" b="0" i="1" baseline="0" dirty="0" smtClean="0">
                          <a:solidFill>
                            <a:schemeClr val="tx1"/>
                          </a:solidFill>
                          <a:latin typeface="Calibri" pitchFamily="34" charset="0"/>
                          <a:cs typeface="Calibri" pitchFamily="34" charset="0"/>
                        </a:rPr>
                        <a:t> before 10.5.2013</a:t>
                      </a:r>
                      <a:endParaRPr lang="en-IN" sz="2400" b="0" i="1"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r>
                        <a:rPr lang="en-US" sz="2400" b="0" i="1" dirty="0" smtClean="0">
                          <a:solidFill>
                            <a:schemeClr val="tx1"/>
                          </a:solidFill>
                          <a:latin typeface="Calibri" pitchFamily="34" charset="0"/>
                          <a:cs typeface="Calibri" pitchFamily="34" charset="0"/>
                        </a:rPr>
                        <a:t>Rs. 200/- per day</a:t>
                      </a:r>
                      <a:r>
                        <a:rPr lang="en-US" sz="2400" b="0" i="1" baseline="0" dirty="0" smtClean="0">
                          <a:solidFill>
                            <a:schemeClr val="tx1"/>
                          </a:solidFill>
                          <a:latin typeface="Calibri" pitchFamily="34" charset="0"/>
                          <a:cs typeface="Calibri" pitchFamily="34" charset="0"/>
                        </a:rPr>
                        <a:t> till failure continue maximum u</a:t>
                      </a:r>
                      <a:r>
                        <a:rPr lang="en-US" sz="2400" b="0" i="1" dirty="0" smtClean="0">
                          <a:solidFill>
                            <a:schemeClr val="tx1"/>
                          </a:solidFill>
                          <a:latin typeface="Calibri" pitchFamily="34" charset="0"/>
                          <a:cs typeface="Calibri" pitchFamily="34" charset="0"/>
                        </a:rPr>
                        <a:t>pto Rs. 10,000/- </a:t>
                      </a:r>
                      <a:r>
                        <a:rPr lang="en-US" sz="2400" b="0" i="1" baseline="0" dirty="0" smtClean="0">
                          <a:solidFill>
                            <a:schemeClr val="tx1"/>
                          </a:solidFill>
                          <a:latin typeface="Calibri" pitchFamily="34" charset="0"/>
                          <a:cs typeface="Calibri" pitchFamily="34" charset="0"/>
                        </a:rPr>
                        <a:t>whichever is higher.</a:t>
                      </a:r>
                      <a:endParaRPr lang="en-IN" sz="2400" b="0" i="1"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1464479">
                <a:tc>
                  <a:txBody>
                    <a:bodyPr/>
                    <a:lstStyle/>
                    <a:p>
                      <a:r>
                        <a:rPr lang="en-US" sz="2400" b="0" i="1" dirty="0" smtClean="0">
                          <a:solidFill>
                            <a:schemeClr val="tx1"/>
                          </a:solidFill>
                          <a:latin typeface="Calibri" pitchFamily="34" charset="0"/>
                          <a:cs typeface="Calibri" pitchFamily="34" charset="0"/>
                        </a:rPr>
                        <a:t>Penal  liability for failure to obtain registration </a:t>
                      </a:r>
                      <a:r>
                        <a:rPr lang="en-US" sz="2400" b="0" i="1" dirty="0" smtClean="0">
                          <a:solidFill>
                            <a:srgbClr val="FFFF00"/>
                          </a:solidFill>
                          <a:latin typeface="Calibri" pitchFamily="34" charset="0"/>
                          <a:cs typeface="Calibri" pitchFamily="34" charset="0"/>
                        </a:rPr>
                        <a:t>from</a:t>
                      </a:r>
                      <a:r>
                        <a:rPr lang="en-US" sz="2400" b="0" i="1" baseline="0" dirty="0" smtClean="0">
                          <a:solidFill>
                            <a:srgbClr val="FFFF00"/>
                          </a:solidFill>
                          <a:latin typeface="Calibri" pitchFamily="34" charset="0"/>
                          <a:cs typeface="Calibri" pitchFamily="34" charset="0"/>
                        </a:rPr>
                        <a:t> 10.05.2013</a:t>
                      </a:r>
                      <a:endParaRPr lang="en-IN" sz="2400" b="0" i="1" dirty="0">
                        <a:solidFill>
                          <a:srgbClr val="FFFF00"/>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r>
                        <a:rPr lang="en-US" sz="2400" b="0" i="1" dirty="0" smtClean="0">
                          <a:solidFill>
                            <a:schemeClr val="tx1"/>
                          </a:solidFill>
                          <a:latin typeface="Calibri" pitchFamily="34" charset="0"/>
                          <a:cs typeface="Calibri" pitchFamily="34" charset="0"/>
                        </a:rPr>
                        <a:t>May extend</a:t>
                      </a:r>
                      <a:r>
                        <a:rPr lang="en-US" sz="2400" b="0" i="1" baseline="0" dirty="0" smtClean="0">
                          <a:solidFill>
                            <a:schemeClr val="tx1"/>
                          </a:solidFill>
                          <a:latin typeface="Calibri" pitchFamily="34" charset="0"/>
                          <a:cs typeface="Calibri" pitchFamily="34" charset="0"/>
                        </a:rPr>
                        <a:t> </a:t>
                      </a:r>
                      <a:r>
                        <a:rPr lang="en-US" sz="2400" b="0" i="1" dirty="0" smtClean="0">
                          <a:solidFill>
                            <a:schemeClr val="tx1"/>
                          </a:solidFill>
                          <a:latin typeface="Calibri" pitchFamily="34" charset="0"/>
                          <a:cs typeface="Calibri" pitchFamily="34" charset="0"/>
                        </a:rPr>
                        <a:t>to Rs. 10,000/-</a:t>
                      </a:r>
                    </a:p>
                    <a:p>
                      <a:endParaRPr lang="en-US" sz="2400" b="0" i="1" dirty="0" smtClean="0">
                        <a:solidFill>
                          <a:schemeClr val="tx1"/>
                        </a:solidFill>
                        <a:latin typeface="Calibri" pitchFamily="34" charset="0"/>
                        <a:cs typeface="Calibri" pitchFamily="34" charset="0"/>
                      </a:endParaRPr>
                    </a:p>
                    <a:p>
                      <a:r>
                        <a:rPr lang="en-US" sz="2400" b="0" i="1" dirty="0" smtClean="0">
                          <a:solidFill>
                            <a:schemeClr val="tx1"/>
                          </a:solidFill>
                          <a:latin typeface="Calibri" pitchFamily="34" charset="0"/>
                          <a:cs typeface="Calibri" pitchFamily="34" charset="0"/>
                        </a:rPr>
                        <a:t>Discretionary from 0 to Rs</a:t>
                      </a:r>
                      <a:r>
                        <a:rPr lang="en-US" sz="2400" b="0" i="1" baseline="0" dirty="0" smtClean="0">
                          <a:solidFill>
                            <a:schemeClr val="tx1"/>
                          </a:solidFill>
                          <a:latin typeface="Calibri" pitchFamily="34" charset="0"/>
                          <a:cs typeface="Calibri" pitchFamily="34" charset="0"/>
                        </a:rPr>
                        <a:t> 10,000/- - not flat / fixed.</a:t>
                      </a:r>
                      <a:endParaRPr lang="en-IN" sz="2400" b="0" i="1"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r>
              <a:tr h="1464479">
                <a:tc gridSpan="2">
                  <a:txBody>
                    <a:bodyPr/>
                    <a:lstStyle/>
                    <a:p>
                      <a:r>
                        <a:rPr lang="en-IN" sz="2400" b="0" i="1" dirty="0" smtClean="0">
                          <a:solidFill>
                            <a:srgbClr val="FFFF00"/>
                          </a:solidFill>
                          <a:latin typeface="Calibri" pitchFamily="34" charset="0"/>
                          <a:cs typeface="Calibri" pitchFamily="34" charset="0"/>
                        </a:rPr>
                        <a:t>Section 11AC of CEA, 1944 – provides for imposing penalty equal to duty -  Erstwhile</a:t>
                      </a:r>
                      <a:r>
                        <a:rPr lang="en-IN" sz="2400" b="0" i="1" baseline="0" dirty="0" smtClean="0">
                          <a:solidFill>
                            <a:srgbClr val="FFFF00"/>
                          </a:solidFill>
                          <a:latin typeface="Calibri" pitchFamily="34" charset="0"/>
                          <a:cs typeface="Calibri" pitchFamily="34" charset="0"/>
                        </a:rPr>
                        <a:t> </a:t>
                      </a:r>
                      <a:r>
                        <a:rPr lang="en-IN" sz="2400" b="0" i="1" dirty="0" smtClean="0">
                          <a:solidFill>
                            <a:srgbClr val="FFFF00"/>
                          </a:solidFill>
                          <a:latin typeface="Calibri" pitchFamily="34" charset="0"/>
                          <a:cs typeface="Calibri" pitchFamily="34" charset="0"/>
                        </a:rPr>
                        <a:t>Rule 173 Q of CER, 1944</a:t>
                      </a:r>
                      <a:r>
                        <a:rPr lang="en-IN" sz="2400" b="0" i="1" baseline="0" dirty="0" smtClean="0">
                          <a:solidFill>
                            <a:srgbClr val="FFFF00"/>
                          </a:solidFill>
                          <a:latin typeface="Calibri" pitchFamily="34" charset="0"/>
                          <a:cs typeface="Calibri" pitchFamily="34" charset="0"/>
                        </a:rPr>
                        <a:t> – on confiscation of goods penalty upto amount specified - </a:t>
                      </a:r>
                      <a:endParaRPr lang="en-IN" sz="2400" b="0" i="1" dirty="0">
                        <a:solidFill>
                          <a:srgbClr val="FFFF00"/>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endParaRPr lang="en-IN" sz="2400" b="0" i="1"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r>
            </a:tbl>
          </a:graphicData>
        </a:graphic>
      </p:graphicFrame>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13</a:t>
            </a:fld>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fontAlgn="auto" hangingPunct="1">
              <a:spcAft>
                <a:spcPts val="0"/>
              </a:spcAft>
              <a:defRPr/>
            </a:pPr>
            <a:r>
              <a:rPr lang="en-IN" sz="3200" b="0" dirty="0" smtClean="0">
                <a:effectLst/>
                <a:latin typeface="Calibri" pitchFamily="34" charset="0"/>
              </a:rPr>
              <a:t>Changes in Registration Certificate</a:t>
            </a:r>
          </a:p>
        </p:txBody>
      </p:sp>
      <p:sp>
        <p:nvSpPr>
          <p:cNvPr id="20482" name="Content Placeholder 2"/>
          <p:cNvSpPr>
            <a:spLocks noGrp="1"/>
          </p:cNvSpPr>
          <p:nvPr>
            <p:ph idx="1"/>
          </p:nvPr>
        </p:nvSpPr>
        <p:spPr>
          <a:xfrm>
            <a:off x="457200" y="1357313"/>
            <a:ext cx="8229600" cy="4768850"/>
          </a:xfrm>
        </p:spPr>
        <p:txBody>
          <a:bodyPr/>
          <a:lstStyle/>
          <a:p>
            <a:pPr algn="just" eaLnBrk="1" hangingPunct="1">
              <a:spcBef>
                <a:spcPts val="1200"/>
              </a:spcBef>
            </a:pPr>
            <a:r>
              <a:rPr lang="en-US" sz="2200" i="1" smtClean="0">
                <a:latin typeface="Calibri" pitchFamily="34" charset="0"/>
                <a:ea typeface="Calibri" pitchFamily="34" charset="0"/>
                <a:cs typeface="Calibri" pitchFamily="34" charset="0"/>
              </a:rPr>
              <a:t>Where there is a change in any information or details furnished by an assessee in form ST-1 at the time of obtaining registration or he intends to furnish any additional information or details </a:t>
            </a:r>
            <a:r>
              <a:rPr lang="en-IN" sz="2200" i="1" smtClean="0">
                <a:latin typeface="Calibri" pitchFamily="34" charset="0"/>
                <a:ea typeface="Calibri" pitchFamily="34" charset="0"/>
                <a:cs typeface="Calibri" pitchFamily="34" charset="0"/>
              </a:rPr>
              <a:t>than assessee has to mandatorily intimate such change to the Central Excise Officer </a:t>
            </a:r>
            <a:r>
              <a:rPr lang="en-IN" sz="2200" i="1" u="sng" smtClean="0">
                <a:latin typeface="Calibri" pitchFamily="34" charset="0"/>
                <a:ea typeface="Calibri" pitchFamily="34" charset="0"/>
                <a:cs typeface="Calibri" pitchFamily="34" charset="0"/>
              </a:rPr>
              <a:t>within 30 days of the said change</a:t>
            </a:r>
            <a:r>
              <a:rPr lang="en-IN" sz="2200" i="1" smtClean="0">
                <a:latin typeface="Calibri" pitchFamily="34" charset="0"/>
                <a:ea typeface="Calibri" pitchFamily="34" charset="0"/>
                <a:cs typeface="Calibri" pitchFamily="34" charset="0"/>
              </a:rPr>
              <a:t>.</a:t>
            </a:r>
            <a:r>
              <a:rPr lang="en-IN" sz="2400" smtClean="0">
                <a:latin typeface="Calibri" pitchFamily="34" charset="0"/>
              </a:rPr>
              <a:t> </a:t>
            </a:r>
            <a:r>
              <a:rPr lang="en-IN" sz="2200" smtClean="0">
                <a:latin typeface="Calibri" pitchFamily="34" charset="0"/>
              </a:rPr>
              <a:t>[Rule 4(5A)]</a:t>
            </a:r>
            <a:endParaRPr lang="en-IN" sz="2200" i="1" smtClean="0">
              <a:latin typeface="Calibri" pitchFamily="34" charset="0"/>
              <a:ea typeface="Calibri" pitchFamily="34" charset="0"/>
              <a:cs typeface="Calibri" pitchFamily="34" charset="0"/>
            </a:endParaRPr>
          </a:p>
          <a:p>
            <a:pPr algn="just" eaLnBrk="1" hangingPunct="1">
              <a:spcBef>
                <a:spcPts val="1200"/>
              </a:spcBef>
            </a:pPr>
            <a:r>
              <a:rPr lang="en-IN" sz="2200" i="1" smtClean="0">
                <a:latin typeface="Calibri" pitchFamily="34" charset="0"/>
                <a:ea typeface="Calibri" pitchFamily="34" charset="0"/>
                <a:cs typeface="Calibri" pitchFamily="34" charset="0"/>
              </a:rPr>
              <a:t>The new registration is required when there is a change in the constitution of  business as the Service Tax Registration Certificate is </a:t>
            </a:r>
            <a:r>
              <a:rPr lang="en-IN" sz="2200" i="1" u="sng" smtClean="0">
                <a:latin typeface="Calibri" pitchFamily="34" charset="0"/>
                <a:ea typeface="Calibri" pitchFamily="34" charset="0"/>
                <a:cs typeface="Calibri" pitchFamily="34" charset="0"/>
              </a:rPr>
              <a:t>not transferable</a:t>
            </a:r>
            <a:r>
              <a:rPr lang="en-IN" sz="2200" i="1" smtClean="0">
                <a:latin typeface="Calibri" pitchFamily="34" charset="0"/>
                <a:ea typeface="Calibri" pitchFamily="34" charset="0"/>
                <a:cs typeface="Calibri" pitchFamily="34" charset="0"/>
              </a:rPr>
              <a:t>. </a:t>
            </a:r>
          </a:p>
          <a:p>
            <a:pPr algn="just" eaLnBrk="1" hangingPunct="1">
              <a:spcBef>
                <a:spcPts val="1200"/>
              </a:spcBef>
            </a:pPr>
            <a:r>
              <a:rPr lang="en-IN" sz="2200" i="1" smtClean="0">
                <a:latin typeface="Calibri" pitchFamily="34" charset="0"/>
                <a:ea typeface="Calibri" pitchFamily="34" charset="0"/>
                <a:cs typeface="Calibri" pitchFamily="34" charset="0"/>
              </a:rPr>
              <a:t>When a registered assessee transfers his business to another person than transferor shall surrender the registration certificate and the transferee shall obtain a </a:t>
            </a:r>
            <a:r>
              <a:rPr lang="en-IN" sz="2200" i="1" u="sng" smtClean="0">
                <a:latin typeface="Calibri" pitchFamily="34" charset="0"/>
                <a:ea typeface="Calibri" pitchFamily="34" charset="0"/>
                <a:cs typeface="Calibri" pitchFamily="34" charset="0"/>
              </a:rPr>
              <a:t>fresh certificate</a:t>
            </a:r>
            <a:r>
              <a:rPr lang="en-IN" sz="2200" i="1" smtClean="0">
                <a:latin typeface="Calibri" pitchFamily="34" charset="0"/>
                <a:ea typeface="Calibri" pitchFamily="34" charset="0"/>
                <a:cs typeface="Calibri" pitchFamily="34" charset="0"/>
              </a:rPr>
              <a:t> of registration. </a:t>
            </a:r>
            <a:r>
              <a:rPr lang="en-IN" sz="2000" smtClean="0">
                <a:latin typeface="Calibri" pitchFamily="34" charset="0"/>
              </a:rPr>
              <a:t>[Rule 4(6)]</a:t>
            </a:r>
            <a:endParaRPr lang="en-IN" sz="2200" i="1" smtClean="0">
              <a:latin typeface="Calibri" pitchFamily="34" charset="0"/>
              <a:ea typeface="Calibri" pitchFamily="34" charset="0"/>
              <a:cs typeface="Calibri" pitchFamily="34" charset="0"/>
            </a:endParaRPr>
          </a:p>
          <a:p>
            <a:pPr algn="just" eaLnBrk="1" hangingPunct="1"/>
            <a:endParaRPr lang="en-IN" sz="2200" smtClean="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14</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wipe(down)">
                                      <p:cBhvr>
                                        <p:cTn id="7" dur="500"/>
                                        <p:tgtEl>
                                          <p:spTgt spid="204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0482">
                                            <p:txEl>
                                              <p:pRg st="1" end="1"/>
                                            </p:txEl>
                                          </p:spTgt>
                                        </p:tgtEl>
                                        <p:attrNameLst>
                                          <p:attrName>style.visibility</p:attrName>
                                        </p:attrNameLst>
                                      </p:cBhvr>
                                      <p:to>
                                        <p:strVal val="visible"/>
                                      </p:to>
                                    </p:set>
                                    <p:animEffect transition="in" filter="wipe(down)">
                                      <p:cBhvr>
                                        <p:cTn id="12" dur="500"/>
                                        <p:tgtEl>
                                          <p:spTgt spid="204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0482">
                                            <p:txEl>
                                              <p:pRg st="2" end="2"/>
                                            </p:txEl>
                                          </p:spTgt>
                                        </p:tgtEl>
                                        <p:attrNameLst>
                                          <p:attrName>style.visibility</p:attrName>
                                        </p:attrNameLst>
                                      </p:cBhvr>
                                      <p:to>
                                        <p:strVal val="visible"/>
                                      </p:to>
                                    </p:set>
                                    <p:animEffect transition="in" filter="wipe(down)">
                                      <p:cBhvr>
                                        <p:cTn id="17" dur="500"/>
                                        <p:tgtEl>
                                          <p:spTgt spid="204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fontAlgn="auto" hangingPunct="1">
              <a:spcAft>
                <a:spcPts val="0"/>
              </a:spcAft>
              <a:defRPr/>
            </a:pPr>
            <a:r>
              <a:rPr lang="en-IN" sz="3200" b="0" dirty="0" smtClean="0">
                <a:effectLst/>
                <a:latin typeface="Calibri" pitchFamily="34" charset="0"/>
              </a:rPr>
              <a:t>Cancellation / Surrender  of  Registration  Certificate  [Rule 4(7) &amp; 4(8)] </a:t>
            </a:r>
          </a:p>
        </p:txBody>
      </p:sp>
      <p:sp>
        <p:nvSpPr>
          <p:cNvPr id="38915" name="Content Placeholder 2"/>
          <p:cNvSpPr>
            <a:spLocks noGrp="1"/>
          </p:cNvSpPr>
          <p:nvPr>
            <p:ph idx="1"/>
          </p:nvPr>
        </p:nvSpPr>
        <p:spPr/>
        <p:txBody>
          <a:bodyPr>
            <a:normAutofit fontScale="92500"/>
          </a:bodyPr>
          <a:lstStyle/>
          <a:p>
            <a:pPr marL="365760" indent="-256032" eaLnBrk="1" fontAlgn="auto" hangingPunct="1">
              <a:spcAft>
                <a:spcPts val="0"/>
              </a:spcAft>
              <a:buFont typeface="Wingdings 3"/>
              <a:buChar char=""/>
              <a:defRPr/>
            </a:pPr>
            <a:r>
              <a:rPr lang="en-IN" sz="2200" i="1" dirty="0" smtClean="0">
                <a:latin typeface="Calibri" pitchFamily="34" charset="0"/>
                <a:cs typeface="Calibri" pitchFamily="34" charset="0"/>
              </a:rPr>
              <a:t>Every registered assessee, who ceases to provide the taxable service for which he is registered, shall surrender his registration certificate immediately with concerned Superintendent of Central Excise. Certificate has to be surrender online by filing the forms available at WWW.ACES.GOV.IN. </a:t>
            </a:r>
          </a:p>
          <a:p>
            <a:pPr marL="365760" indent="-256032" eaLnBrk="1" fontAlgn="auto" hangingPunct="1">
              <a:spcAft>
                <a:spcPts val="0"/>
              </a:spcAft>
              <a:buFont typeface="Wingdings 3"/>
              <a:buChar char=""/>
              <a:defRPr/>
            </a:pPr>
            <a:r>
              <a:rPr lang="en-IN" sz="2200" i="1" dirty="0" smtClean="0">
                <a:latin typeface="Calibri" pitchFamily="34" charset="0"/>
                <a:cs typeface="Calibri" pitchFamily="34" charset="0"/>
              </a:rPr>
              <a:t>Following is the process for surrender of ST2 </a:t>
            </a:r>
          </a:p>
          <a:p>
            <a:pPr marL="365760" indent="-256032" eaLnBrk="1" fontAlgn="auto" hangingPunct="1">
              <a:spcAft>
                <a:spcPts val="0"/>
              </a:spcAft>
              <a:buFont typeface="Arial" pitchFamily="34" charset="0"/>
              <a:buNone/>
              <a:defRPr/>
            </a:pPr>
            <a:endParaRPr lang="en-IN" sz="2200" i="1" dirty="0" smtClean="0">
              <a:latin typeface="Calibri" pitchFamily="34" charset="0"/>
              <a:cs typeface="Calibri" pitchFamily="34" charset="0"/>
            </a:endParaRPr>
          </a:p>
          <a:p>
            <a:pPr marL="365760" indent="-256032" eaLnBrk="1" fontAlgn="auto" hangingPunct="1">
              <a:spcAft>
                <a:spcPts val="0"/>
              </a:spcAft>
              <a:buFont typeface="Arial" pitchFamily="34" charset="0"/>
              <a:buNone/>
              <a:defRPr/>
            </a:pPr>
            <a:r>
              <a:rPr lang="en-IN" sz="2200" i="1" dirty="0" smtClean="0">
                <a:latin typeface="Calibri" pitchFamily="34" charset="0"/>
                <a:cs typeface="Calibri" pitchFamily="34" charset="0"/>
              </a:rPr>
              <a:t>a. Fill in the form given online for surrender of registration certificate. After filling in the same, </a:t>
            </a:r>
            <a:r>
              <a:rPr lang="en-IN" sz="2200" i="1" u="sng" dirty="0" smtClean="0">
                <a:latin typeface="Calibri" pitchFamily="34" charset="0"/>
                <a:cs typeface="Calibri" pitchFamily="34" charset="0"/>
              </a:rPr>
              <a:t>take a print of the form </a:t>
            </a:r>
            <a:r>
              <a:rPr lang="en-IN" sz="2200" i="1" dirty="0" smtClean="0">
                <a:latin typeface="Calibri" pitchFamily="34" charset="0"/>
                <a:cs typeface="Calibri" pitchFamily="34" charset="0"/>
              </a:rPr>
              <a:t>and then submit form online. 	Along  with  print  out  of  surrender  form  ST-2  E-acknowledgement  of successful submission of the same shall be submitted to jurisdictional Superintendent along with following further documents. </a:t>
            </a:r>
          </a:p>
          <a:p>
            <a:pPr marL="365760" indent="-256032" eaLnBrk="1" fontAlgn="auto" hangingPunct="1">
              <a:spcAft>
                <a:spcPts val="0"/>
              </a:spcAft>
              <a:buFont typeface="Arial" pitchFamily="34" charset="0"/>
              <a:buNone/>
              <a:defRPr/>
            </a:pPr>
            <a:r>
              <a:rPr lang="en-IN" sz="2200" dirty="0" smtClean="0"/>
              <a:t>	</a:t>
            </a:r>
            <a:endParaRPr lang="en-IN" dirty="0" smtClean="0"/>
          </a:p>
        </p:txBody>
      </p:sp>
      <p:sp>
        <p:nvSpPr>
          <p:cNvPr id="6" name="Footer Placeholder 5"/>
          <p:cNvSpPr>
            <a:spLocks noGrp="1"/>
          </p:cNvSpPr>
          <p:nvPr>
            <p:ph type="ftr" sz="quarter" idx="11"/>
          </p:nvPr>
        </p:nvSpPr>
        <p:spPr/>
        <p:txBody>
          <a:bodyPr/>
          <a:lstStyle/>
          <a:p>
            <a:pPr>
              <a:defRPr/>
            </a:pPr>
            <a:r>
              <a:rPr lang="en-IN" dirty="0" smtClean="0"/>
              <a:t>CA Punit Gupta. </a:t>
            </a:r>
            <a:endParaRPr lang="en-IN" dirty="0"/>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15</a:t>
            </a:fld>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4638"/>
            <a:ext cx="8229600" cy="939784"/>
          </a:xfrm>
        </p:spPr>
        <p:txBody>
          <a:bodyPr>
            <a:normAutofit/>
          </a:bodyPr>
          <a:lstStyle/>
          <a:p>
            <a:pPr eaLnBrk="1" fontAlgn="auto" hangingPunct="1">
              <a:spcAft>
                <a:spcPts val="0"/>
              </a:spcAft>
              <a:defRPr/>
            </a:pPr>
            <a:r>
              <a:rPr lang="en-IN" sz="2400" b="0" dirty="0" smtClean="0">
                <a:effectLst/>
                <a:latin typeface="Calibri" pitchFamily="34" charset="0"/>
              </a:rPr>
              <a:t>Cancellation/Surrender  of  Registration  Certificate  </a:t>
            </a:r>
            <a:r>
              <a:rPr lang="en-IN" sz="2400" b="0" dirty="0" smtClean="0">
                <a:latin typeface="Calibri" pitchFamily="34" charset="0"/>
              </a:rPr>
              <a:t>[Rule 4(7) &amp; 4(8)] </a:t>
            </a:r>
          </a:p>
        </p:txBody>
      </p:sp>
      <p:sp>
        <p:nvSpPr>
          <p:cNvPr id="22530" name="Content Placeholder 2"/>
          <p:cNvSpPr>
            <a:spLocks noGrp="1"/>
          </p:cNvSpPr>
          <p:nvPr>
            <p:ph idx="1"/>
          </p:nvPr>
        </p:nvSpPr>
        <p:spPr>
          <a:xfrm>
            <a:off x="457200" y="1142984"/>
            <a:ext cx="8229600" cy="5072098"/>
          </a:xfrm>
        </p:spPr>
        <p:txBody>
          <a:bodyPr/>
          <a:lstStyle/>
          <a:p>
            <a:pPr eaLnBrk="1" hangingPunct="1">
              <a:buFont typeface="Arial" charset="0"/>
              <a:buNone/>
            </a:pPr>
            <a:r>
              <a:rPr lang="en-IN" sz="2200" dirty="0" smtClean="0">
                <a:latin typeface="Calibri" pitchFamily="34" charset="0"/>
              </a:rPr>
              <a:t>	b</a:t>
            </a:r>
            <a:r>
              <a:rPr lang="en-IN" sz="2200" i="1" dirty="0" smtClean="0">
                <a:latin typeface="Calibri" pitchFamily="34" charset="0"/>
                <a:ea typeface="Calibri" pitchFamily="34" charset="0"/>
                <a:cs typeface="Calibri" pitchFamily="34" charset="0"/>
              </a:rPr>
              <a:t>.  declaration form. </a:t>
            </a:r>
          </a:p>
          <a:p>
            <a:pPr eaLnBrk="1" hangingPunct="1">
              <a:buFont typeface="Arial" charset="0"/>
              <a:buNone/>
            </a:pPr>
            <a:r>
              <a:rPr lang="en-IN" sz="2200" i="1" dirty="0" smtClean="0">
                <a:latin typeface="Calibri" pitchFamily="34" charset="0"/>
                <a:ea typeface="Calibri" pitchFamily="34" charset="0"/>
                <a:cs typeface="Calibri" pitchFamily="34" charset="0"/>
              </a:rPr>
              <a:t>	c.  Self certified ST-2 certificate – TRU  334/1/2007 dtd 28-2-2007- 	para 10.1 read with para 6 in ST-2.  </a:t>
            </a:r>
          </a:p>
          <a:p>
            <a:pPr eaLnBrk="1" hangingPunct="1">
              <a:buFont typeface="Arial" charset="0"/>
              <a:buNone/>
            </a:pPr>
            <a:r>
              <a:rPr lang="en-IN" sz="2200" i="1" dirty="0" smtClean="0">
                <a:latin typeface="Calibri" pitchFamily="34" charset="0"/>
                <a:ea typeface="Calibri" pitchFamily="34" charset="0"/>
                <a:cs typeface="Calibri" pitchFamily="34" charset="0"/>
              </a:rPr>
              <a:t>	d.  Latest Income Tax returns for three years </a:t>
            </a:r>
          </a:p>
          <a:p>
            <a:pPr eaLnBrk="1" hangingPunct="1">
              <a:buFont typeface="Arial" charset="0"/>
              <a:buNone/>
            </a:pPr>
            <a:r>
              <a:rPr lang="en-IN" sz="2200" i="1" dirty="0" smtClean="0">
                <a:latin typeface="Calibri" pitchFamily="34" charset="0"/>
                <a:ea typeface="Calibri" pitchFamily="34" charset="0"/>
                <a:cs typeface="Calibri" pitchFamily="34" charset="0"/>
              </a:rPr>
              <a:t>	e.  Latest copy of ST-3 return </a:t>
            </a:r>
          </a:p>
          <a:p>
            <a:pPr eaLnBrk="1" hangingPunct="1">
              <a:buFont typeface="Arial" charset="0"/>
              <a:buNone/>
            </a:pPr>
            <a:endParaRPr lang="en-IN" sz="2200" i="1" dirty="0" smtClean="0">
              <a:latin typeface="Calibri" pitchFamily="34" charset="0"/>
              <a:ea typeface="Calibri" pitchFamily="34" charset="0"/>
              <a:cs typeface="Calibri" pitchFamily="34" charset="0"/>
            </a:endParaRPr>
          </a:p>
          <a:p>
            <a:r>
              <a:rPr lang="en-IN" sz="2200" i="1" dirty="0" smtClean="0">
                <a:latin typeface="Calibri" pitchFamily="34" charset="0"/>
                <a:ea typeface="Calibri" pitchFamily="34" charset="0"/>
                <a:cs typeface="Calibri" pitchFamily="34" charset="0"/>
              </a:rPr>
              <a:t>The above list of documents to be submitted is based on our practical experience.</a:t>
            </a:r>
          </a:p>
          <a:p>
            <a:pPr eaLnBrk="1" hangingPunct="1">
              <a:buFont typeface="Arial" charset="0"/>
              <a:buNone/>
            </a:pPr>
            <a:endParaRPr lang="en-IN" sz="2200" i="1" dirty="0" smtClean="0">
              <a:latin typeface="Calibri" pitchFamily="34" charset="0"/>
              <a:ea typeface="Calibri" pitchFamily="34" charset="0"/>
              <a:cs typeface="Calibri" pitchFamily="34" charset="0"/>
            </a:endParaRPr>
          </a:p>
          <a:p>
            <a:pPr eaLnBrk="1" hangingPunct="1"/>
            <a:r>
              <a:rPr lang="en-IN" sz="2200" i="1" dirty="0" smtClean="0">
                <a:latin typeface="Calibri" pitchFamily="34" charset="0"/>
                <a:ea typeface="Calibri" pitchFamily="34" charset="0"/>
                <a:cs typeface="Calibri" pitchFamily="34" charset="0"/>
              </a:rPr>
              <a:t>After receiving the aforesaid documents and after ensuring that assessee has paid all monies due to government, concerned Superintendent of Central Excise shall cancel the registration. </a:t>
            </a:r>
          </a:p>
          <a:p>
            <a:pPr eaLnBrk="1" hangingPunct="1"/>
            <a:r>
              <a:rPr lang="en-IN" sz="2200" i="1" dirty="0" smtClean="0">
                <a:latin typeface="Calibri" pitchFamily="34" charset="0"/>
                <a:ea typeface="Calibri" pitchFamily="34" charset="0"/>
                <a:cs typeface="Calibri" pitchFamily="34" charset="0"/>
              </a:rPr>
              <a:t> Once it is accepted in ACES – you would not be able to login.</a:t>
            </a:r>
          </a:p>
          <a:p>
            <a:pPr eaLnBrk="1" hangingPunct="1"/>
            <a:endParaRPr lang="en-IN" sz="2200" i="1" dirty="0" smtClean="0">
              <a:latin typeface="Calibri" pitchFamily="34" charset="0"/>
              <a:ea typeface="Calibri" pitchFamily="34" charset="0"/>
              <a:cs typeface="Calibri" pitchFamily="34" charset="0"/>
            </a:endParaRPr>
          </a:p>
          <a:p>
            <a:pPr eaLnBrk="1" hangingPunct="1"/>
            <a:endParaRPr lang="en-IN" sz="2200" dirty="0" smtClean="0">
              <a:latin typeface="Calibri" pitchFamily="34" charset="0"/>
            </a:endParaRPr>
          </a:p>
        </p:txBody>
      </p:sp>
      <p:sp>
        <p:nvSpPr>
          <p:cNvPr id="6" name="Footer Placeholder 5"/>
          <p:cNvSpPr>
            <a:spLocks noGrp="1"/>
          </p:cNvSpPr>
          <p:nvPr>
            <p:ph type="ftr" sz="quarter" idx="11"/>
          </p:nvPr>
        </p:nvSpPr>
        <p:spPr/>
        <p:txBody>
          <a:bodyPr/>
          <a:lstStyle/>
          <a:p>
            <a:pPr>
              <a:defRPr/>
            </a:pPr>
            <a:r>
              <a:rPr lang="en-IN" dirty="0" smtClean="0"/>
              <a:t>CA Punit Gupta. </a:t>
            </a:r>
            <a:endParaRPr lang="en-IN" dirty="0"/>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16</a:t>
            </a:fld>
            <a:endParaRPr lang="en-IN" dirty="0"/>
          </a:p>
        </p:txBody>
      </p:sp>
      <p:pic>
        <p:nvPicPr>
          <p:cNvPr id="22532" name="Picture 4" descr="\\Staff7\d\Mona\Cancellation or surrender.WMF"/>
          <p:cNvPicPr>
            <a:picLocks noChangeAspect="1" noChangeArrowheads="1"/>
          </p:cNvPicPr>
          <p:nvPr/>
        </p:nvPicPr>
        <p:blipFill>
          <a:blip r:embed="rId2" cstate="print"/>
          <a:srcRect/>
          <a:stretch>
            <a:fillRect/>
          </a:stretch>
        </p:blipFill>
        <p:spPr bwMode="auto">
          <a:xfrm>
            <a:off x="7358082" y="2928934"/>
            <a:ext cx="1357322" cy="7858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fontAlgn="auto" hangingPunct="1">
              <a:spcAft>
                <a:spcPts val="0"/>
              </a:spcAft>
              <a:defRPr/>
            </a:pPr>
            <a:r>
              <a:rPr lang="en-IN" sz="3200" b="0" dirty="0" smtClean="0">
                <a:effectLst/>
                <a:latin typeface="Calibri" pitchFamily="34" charset="0"/>
              </a:rPr>
              <a:t>Issue Of Invoice/Bill/</a:t>
            </a:r>
            <a:r>
              <a:rPr lang="en-IN" sz="3200" b="0" dirty="0" err="1" smtClean="0">
                <a:effectLst/>
                <a:latin typeface="Calibri" pitchFamily="34" charset="0"/>
              </a:rPr>
              <a:t>Challan</a:t>
            </a:r>
            <a:r>
              <a:rPr lang="en-IN" sz="3200" b="0" dirty="0" smtClean="0">
                <a:effectLst/>
                <a:latin typeface="Calibri" pitchFamily="34" charset="0"/>
              </a:rPr>
              <a:t>/Consignment Note [rule 4A &amp; 4B]</a:t>
            </a:r>
          </a:p>
        </p:txBody>
      </p:sp>
      <p:sp>
        <p:nvSpPr>
          <p:cNvPr id="33794" name="Content Placeholder 2"/>
          <p:cNvSpPr>
            <a:spLocks noGrp="1"/>
          </p:cNvSpPr>
          <p:nvPr>
            <p:ph idx="1"/>
          </p:nvPr>
        </p:nvSpPr>
        <p:spPr/>
        <p:txBody>
          <a:bodyPr/>
          <a:lstStyle/>
          <a:p>
            <a:pPr eaLnBrk="1" hangingPunct="1"/>
            <a:r>
              <a:rPr lang="en-IN" sz="2200" i="1" dirty="0" smtClean="0">
                <a:latin typeface="Calibri" pitchFamily="34" charset="0"/>
                <a:ea typeface="Calibri" pitchFamily="34" charset="0"/>
                <a:cs typeface="Calibri" pitchFamily="34" charset="0"/>
              </a:rPr>
              <a:t>Service provider of taxable service shall issue Invoice </a:t>
            </a:r>
            <a:r>
              <a:rPr lang="en-IN" sz="2200" b="1" i="1" dirty="0" smtClean="0">
                <a:latin typeface="Calibri" pitchFamily="34" charset="0"/>
                <a:ea typeface="Calibri" pitchFamily="34" charset="0"/>
                <a:cs typeface="Calibri" pitchFamily="34" charset="0"/>
              </a:rPr>
              <a:t>within 30</a:t>
            </a:r>
            <a:r>
              <a:rPr lang="en-IN" sz="2200" b="1" i="1" baseline="30000" dirty="0" smtClean="0">
                <a:latin typeface="Calibri" pitchFamily="34" charset="0"/>
                <a:ea typeface="Calibri" pitchFamily="34" charset="0"/>
                <a:cs typeface="Calibri" pitchFamily="34" charset="0"/>
              </a:rPr>
              <a:t> </a:t>
            </a:r>
            <a:r>
              <a:rPr lang="en-IN" sz="2200" b="1" i="1" dirty="0" smtClean="0">
                <a:latin typeface="Calibri" pitchFamily="34" charset="0"/>
                <a:ea typeface="Calibri" pitchFamily="34" charset="0"/>
                <a:cs typeface="Calibri" pitchFamily="34" charset="0"/>
              </a:rPr>
              <a:t>days </a:t>
            </a:r>
            <a:r>
              <a:rPr lang="en-IN" sz="2200" i="1" u="sng" dirty="0" smtClean="0">
                <a:latin typeface="Calibri" pitchFamily="34" charset="0"/>
                <a:ea typeface="Calibri" pitchFamily="34" charset="0"/>
                <a:cs typeface="Calibri" pitchFamily="34" charset="0"/>
              </a:rPr>
              <a:t>from date of completion of such taxable services or receipt of  payment</a:t>
            </a:r>
            <a:r>
              <a:rPr lang="en-IN" sz="2200" i="1" dirty="0" smtClean="0">
                <a:latin typeface="Calibri" pitchFamily="34" charset="0"/>
                <a:ea typeface="Calibri" pitchFamily="34" charset="0"/>
                <a:cs typeface="Calibri" pitchFamily="34" charset="0"/>
              </a:rPr>
              <a:t> towards the value of such taxable service,                      </a:t>
            </a:r>
            <a:r>
              <a:rPr lang="en-IN" sz="2200" i="1" dirty="0" smtClean="0">
                <a:solidFill>
                  <a:srgbClr val="FF0000"/>
                </a:solidFill>
                <a:latin typeface="Calibri" pitchFamily="34" charset="0"/>
                <a:ea typeface="Calibri" pitchFamily="34" charset="0"/>
                <a:cs typeface="Calibri" pitchFamily="34" charset="0"/>
              </a:rPr>
              <a:t>whichever is </a:t>
            </a:r>
            <a:r>
              <a:rPr lang="en-IN" sz="2200" i="1" u="sng" dirty="0" smtClean="0">
                <a:solidFill>
                  <a:srgbClr val="FF0000"/>
                </a:solidFill>
                <a:latin typeface="Calibri" pitchFamily="34" charset="0"/>
                <a:ea typeface="Calibri" pitchFamily="34" charset="0"/>
                <a:cs typeface="Calibri" pitchFamily="34" charset="0"/>
              </a:rPr>
              <a:t>earlier</a:t>
            </a:r>
            <a:r>
              <a:rPr lang="en-IN" sz="2200" i="1" dirty="0" smtClean="0">
                <a:solidFill>
                  <a:srgbClr val="FF0000"/>
                </a:solidFill>
                <a:latin typeface="Calibri" pitchFamily="34" charset="0"/>
                <a:ea typeface="Calibri" pitchFamily="34" charset="0"/>
                <a:cs typeface="Calibri" pitchFamily="34" charset="0"/>
              </a:rPr>
              <a:t>. </a:t>
            </a:r>
          </a:p>
          <a:p>
            <a:pPr eaLnBrk="1" hangingPunct="1"/>
            <a:r>
              <a:rPr lang="en-IN" sz="2200" i="1" dirty="0" smtClean="0">
                <a:latin typeface="Calibri" pitchFamily="34" charset="0"/>
                <a:ea typeface="Calibri" pitchFamily="34" charset="0"/>
                <a:cs typeface="Calibri" pitchFamily="34" charset="0"/>
              </a:rPr>
              <a:t>In case of </a:t>
            </a:r>
            <a:r>
              <a:rPr lang="en-IN" sz="2200" b="1" i="1" dirty="0" smtClean="0">
                <a:latin typeface="Calibri" pitchFamily="34" charset="0"/>
                <a:ea typeface="Calibri" pitchFamily="34" charset="0"/>
                <a:cs typeface="Calibri" pitchFamily="34" charset="0"/>
              </a:rPr>
              <a:t>continuous supply of service</a:t>
            </a:r>
            <a:r>
              <a:rPr lang="en-IN" sz="2200" i="1" dirty="0" smtClean="0">
                <a:latin typeface="Calibri" pitchFamily="34" charset="0"/>
                <a:ea typeface="Calibri" pitchFamily="34" charset="0"/>
                <a:cs typeface="Calibri" pitchFamily="34" charset="0"/>
              </a:rPr>
              <a:t>, every person providing such taxable service </a:t>
            </a:r>
            <a:r>
              <a:rPr lang="en-IN" sz="2200" i="1" u="sng" dirty="0" smtClean="0">
                <a:latin typeface="Calibri" pitchFamily="34" charset="0"/>
                <a:ea typeface="Calibri" pitchFamily="34" charset="0"/>
                <a:cs typeface="Calibri" pitchFamily="34" charset="0"/>
              </a:rPr>
              <a:t>shall issue an invoice, bill or challan</a:t>
            </a:r>
            <a:r>
              <a:rPr lang="en-IN" sz="2200" i="1" dirty="0" smtClean="0">
                <a:latin typeface="Calibri" pitchFamily="34" charset="0"/>
                <a:ea typeface="Calibri" pitchFamily="34" charset="0"/>
                <a:cs typeface="Calibri" pitchFamily="34" charset="0"/>
              </a:rPr>
              <a:t>, as the case may be, </a:t>
            </a:r>
            <a:r>
              <a:rPr lang="en-IN" sz="2200" i="1" u="sng" dirty="0" smtClean="0">
                <a:latin typeface="Calibri" pitchFamily="34" charset="0"/>
                <a:ea typeface="Calibri" pitchFamily="34" charset="0"/>
                <a:cs typeface="Calibri" pitchFamily="34" charset="0"/>
              </a:rPr>
              <a:t>within 30 days</a:t>
            </a:r>
            <a:r>
              <a:rPr lang="en-IN" sz="2200" i="1" dirty="0" smtClean="0">
                <a:latin typeface="Calibri" pitchFamily="34" charset="0"/>
                <a:ea typeface="Calibri" pitchFamily="34" charset="0"/>
                <a:cs typeface="Calibri" pitchFamily="34" charset="0"/>
              </a:rPr>
              <a:t> of the date when </a:t>
            </a:r>
            <a:r>
              <a:rPr lang="en-IN" sz="2200" i="1" u="sng" dirty="0" smtClean="0">
                <a:solidFill>
                  <a:srgbClr val="FF0000"/>
                </a:solidFill>
                <a:latin typeface="Calibri" pitchFamily="34" charset="0"/>
                <a:ea typeface="Calibri" pitchFamily="34" charset="0"/>
                <a:cs typeface="Calibri" pitchFamily="34" charset="0"/>
              </a:rPr>
              <a:t>each event specified in the contract</a:t>
            </a:r>
            <a:r>
              <a:rPr lang="en-IN" sz="2200" i="1" dirty="0" smtClean="0">
                <a:solidFill>
                  <a:srgbClr val="FF0000"/>
                </a:solidFill>
                <a:latin typeface="Calibri" pitchFamily="34" charset="0"/>
                <a:ea typeface="Calibri" pitchFamily="34" charset="0"/>
                <a:cs typeface="Calibri" pitchFamily="34" charset="0"/>
              </a:rPr>
              <a:t>,</a:t>
            </a:r>
            <a:r>
              <a:rPr lang="en-IN" sz="2200" i="1" dirty="0" smtClean="0">
                <a:latin typeface="Calibri" pitchFamily="34" charset="0"/>
                <a:ea typeface="Calibri" pitchFamily="34" charset="0"/>
                <a:cs typeface="Calibri" pitchFamily="34" charset="0"/>
              </a:rPr>
              <a:t> which </a:t>
            </a:r>
            <a:r>
              <a:rPr lang="en-IN" sz="2200" i="1" u="sng" dirty="0" smtClean="0">
                <a:latin typeface="Calibri" pitchFamily="34" charset="0"/>
                <a:ea typeface="Calibri" pitchFamily="34" charset="0"/>
                <a:cs typeface="Calibri" pitchFamily="34" charset="0"/>
              </a:rPr>
              <a:t>requires the service receiver to make any payment</a:t>
            </a:r>
            <a:r>
              <a:rPr lang="en-IN" sz="2200" i="1" dirty="0" smtClean="0">
                <a:latin typeface="Calibri" pitchFamily="34" charset="0"/>
                <a:ea typeface="Calibri" pitchFamily="34" charset="0"/>
                <a:cs typeface="Calibri" pitchFamily="34" charset="0"/>
              </a:rPr>
              <a:t> to service provider, is completed. </a:t>
            </a:r>
          </a:p>
          <a:p>
            <a:pPr eaLnBrk="1" hangingPunct="1"/>
            <a:r>
              <a:rPr lang="en-IN" sz="2200" i="1" dirty="0" smtClean="0">
                <a:latin typeface="Calibri" pitchFamily="34" charset="0"/>
                <a:ea typeface="Calibri" pitchFamily="34" charset="0"/>
                <a:cs typeface="Calibri" pitchFamily="34" charset="0"/>
              </a:rPr>
              <a:t>The invoice, bill or, as the case may be, challan issued by service provider of taxable service shall </a:t>
            </a:r>
            <a:r>
              <a:rPr lang="en-IN" sz="2200" i="1" dirty="0" smtClean="0">
                <a:solidFill>
                  <a:srgbClr val="FF0000"/>
                </a:solidFill>
                <a:latin typeface="Calibri" pitchFamily="34" charset="0"/>
                <a:ea typeface="Calibri" pitchFamily="34" charset="0"/>
                <a:cs typeface="Calibri" pitchFamily="34" charset="0"/>
              </a:rPr>
              <a:t>be </a:t>
            </a:r>
            <a:r>
              <a:rPr lang="en-IN" sz="2200" b="1" i="1" dirty="0" smtClean="0">
                <a:solidFill>
                  <a:srgbClr val="FF0000"/>
                </a:solidFill>
                <a:latin typeface="Calibri" pitchFamily="34" charset="0"/>
                <a:ea typeface="Calibri" pitchFamily="34" charset="0"/>
                <a:cs typeface="Calibri" pitchFamily="34" charset="0"/>
              </a:rPr>
              <a:t>serially numbered</a:t>
            </a:r>
            <a:r>
              <a:rPr lang="en-IN" sz="2200" i="1" dirty="0" smtClean="0">
                <a:solidFill>
                  <a:srgbClr val="FF0000"/>
                </a:solidFill>
                <a:latin typeface="Calibri" pitchFamily="34" charset="0"/>
                <a:ea typeface="Calibri" pitchFamily="34" charset="0"/>
                <a:cs typeface="Calibri" pitchFamily="34" charset="0"/>
              </a:rPr>
              <a:t> </a:t>
            </a:r>
            <a:r>
              <a:rPr lang="en-IN" sz="2200" i="1" dirty="0" smtClean="0">
                <a:latin typeface="Calibri" pitchFamily="34" charset="0"/>
                <a:ea typeface="Calibri" pitchFamily="34" charset="0"/>
                <a:cs typeface="Calibri" pitchFamily="34" charset="0"/>
              </a:rPr>
              <a:t>and shall contain the following, namely:-</a:t>
            </a:r>
          </a:p>
          <a:p>
            <a:pPr eaLnBrk="1" hangingPunct="1"/>
            <a:endParaRPr lang="en-IN" i="1" dirty="0" smtClean="0"/>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17</a:t>
            </a:fld>
            <a:endParaRPr lang="en-IN" dirty="0"/>
          </a:p>
        </p:txBody>
      </p:sp>
      <p:pic>
        <p:nvPicPr>
          <p:cNvPr id="33796" name="Picture 4" descr="\\Staff7\d\Mona\Invoice or bill.WMF"/>
          <p:cNvPicPr>
            <a:picLocks noChangeAspect="1" noChangeArrowheads="1"/>
          </p:cNvPicPr>
          <p:nvPr/>
        </p:nvPicPr>
        <p:blipFill>
          <a:blip r:embed="rId2" cstate="print"/>
          <a:srcRect/>
          <a:stretch>
            <a:fillRect/>
          </a:stretch>
        </p:blipFill>
        <p:spPr bwMode="auto">
          <a:xfrm>
            <a:off x="7715250" y="5191125"/>
            <a:ext cx="1214438" cy="1666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Effect transition="in" filter="wipe(down)">
                                      <p:cBhvr>
                                        <p:cTn id="7" dur="500"/>
                                        <p:tgtEl>
                                          <p:spTgt spid="337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3794">
                                            <p:txEl>
                                              <p:pRg st="1" end="1"/>
                                            </p:txEl>
                                          </p:spTgt>
                                        </p:tgtEl>
                                        <p:attrNameLst>
                                          <p:attrName>style.visibility</p:attrName>
                                        </p:attrNameLst>
                                      </p:cBhvr>
                                      <p:to>
                                        <p:strVal val="visible"/>
                                      </p:to>
                                    </p:set>
                                    <p:animEffect transition="in" filter="wipe(down)">
                                      <p:cBhvr>
                                        <p:cTn id="12" dur="500"/>
                                        <p:tgtEl>
                                          <p:spTgt spid="337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3794">
                                            <p:txEl>
                                              <p:pRg st="2" end="2"/>
                                            </p:txEl>
                                          </p:spTgt>
                                        </p:tgtEl>
                                        <p:attrNameLst>
                                          <p:attrName>style.visibility</p:attrName>
                                        </p:attrNameLst>
                                      </p:cBhvr>
                                      <p:to>
                                        <p:strVal val="visible"/>
                                      </p:to>
                                    </p:set>
                                    <p:animEffect transition="in" filter="wipe(down)">
                                      <p:cBhvr>
                                        <p:cTn id="17" dur="500"/>
                                        <p:tgtEl>
                                          <p:spTgt spid="337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74638"/>
            <a:ext cx="8229600" cy="511156"/>
          </a:xfrm>
        </p:spPr>
        <p:txBody>
          <a:bodyPr>
            <a:noAutofit/>
          </a:bodyPr>
          <a:lstStyle/>
          <a:p>
            <a:pPr eaLnBrk="1" fontAlgn="auto" hangingPunct="1">
              <a:spcAft>
                <a:spcPts val="0"/>
              </a:spcAft>
              <a:defRPr/>
            </a:pPr>
            <a:r>
              <a:rPr lang="en-IN" sz="2400" b="0" dirty="0" smtClean="0">
                <a:effectLst/>
                <a:latin typeface="Calibri" pitchFamily="34" charset="0"/>
              </a:rPr>
              <a:t>Issue Of Invoice/Bill/</a:t>
            </a:r>
            <a:r>
              <a:rPr lang="en-IN" sz="2400" b="0" dirty="0" err="1" smtClean="0">
                <a:effectLst/>
                <a:latin typeface="Calibri" pitchFamily="34" charset="0"/>
              </a:rPr>
              <a:t>Challan</a:t>
            </a:r>
            <a:r>
              <a:rPr lang="en-IN" sz="2400" b="0" dirty="0" smtClean="0">
                <a:effectLst/>
                <a:latin typeface="Calibri" pitchFamily="34" charset="0"/>
              </a:rPr>
              <a:t>/Consignment Note [rule 4A &amp; 4B]</a:t>
            </a:r>
            <a:endParaRPr lang="en-IN" sz="2400" b="0" dirty="0" smtClean="0"/>
          </a:p>
        </p:txBody>
      </p:sp>
      <p:sp>
        <p:nvSpPr>
          <p:cNvPr id="41987" name="Content Placeholder 2"/>
          <p:cNvSpPr>
            <a:spLocks noGrp="1"/>
          </p:cNvSpPr>
          <p:nvPr>
            <p:ph idx="1"/>
          </p:nvPr>
        </p:nvSpPr>
        <p:spPr>
          <a:xfrm>
            <a:off x="457200" y="857232"/>
            <a:ext cx="8229600" cy="5500726"/>
          </a:xfrm>
        </p:spPr>
        <p:txBody>
          <a:bodyPr>
            <a:normAutofit lnSpcReduction="10000"/>
          </a:bodyPr>
          <a:lstStyle/>
          <a:p>
            <a:pPr marL="624078" indent="-514350" eaLnBrk="1" fontAlgn="auto" hangingPunct="1">
              <a:spcAft>
                <a:spcPts val="0"/>
              </a:spcAft>
              <a:buFont typeface="+mj-lt"/>
              <a:buAutoNum type="romanUcPeriod"/>
              <a:defRPr/>
            </a:pPr>
            <a:r>
              <a:rPr lang="en-IN" sz="1800" i="1" dirty="0" smtClean="0">
                <a:latin typeface="Calibri" pitchFamily="34" charset="0"/>
                <a:cs typeface="Calibri" pitchFamily="34" charset="0"/>
              </a:rPr>
              <a:t>The name, address and the registration number of such person;</a:t>
            </a:r>
          </a:p>
          <a:p>
            <a:pPr marL="624078" indent="-514350" eaLnBrk="1" fontAlgn="auto" hangingPunct="1">
              <a:spcAft>
                <a:spcPts val="0"/>
              </a:spcAft>
              <a:buFont typeface="+mj-lt"/>
              <a:buAutoNum type="romanUcPeriod"/>
              <a:defRPr/>
            </a:pPr>
            <a:r>
              <a:rPr lang="en-IN" sz="1800" i="1" dirty="0" smtClean="0">
                <a:latin typeface="Calibri" pitchFamily="34" charset="0"/>
                <a:cs typeface="Calibri" pitchFamily="34" charset="0"/>
              </a:rPr>
              <a:t>The name and address of the person receiving such taxable service;</a:t>
            </a:r>
          </a:p>
          <a:p>
            <a:pPr marL="624078" indent="-514350" eaLnBrk="1" fontAlgn="auto" hangingPunct="1">
              <a:spcAft>
                <a:spcPts val="0"/>
              </a:spcAft>
              <a:buFont typeface="+mj-lt"/>
              <a:buAutoNum type="romanUcPeriod"/>
              <a:defRPr/>
            </a:pPr>
            <a:r>
              <a:rPr lang="en-IN" sz="1800" i="1" dirty="0" smtClean="0">
                <a:latin typeface="Calibri" pitchFamily="34" charset="0"/>
                <a:cs typeface="Calibri" pitchFamily="34" charset="0"/>
              </a:rPr>
              <a:t>Description and value of taxable service provided or to be provided; and</a:t>
            </a:r>
            <a:r>
              <a:rPr lang="en-IN" sz="1800" i="1" baseline="30000" dirty="0" smtClean="0">
                <a:latin typeface="Calibri" pitchFamily="34" charset="0"/>
                <a:cs typeface="Calibri" pitchFamily="34" charset="0"/>
              </a:rPr>
              <a:t> </a:t>
            </a:r>
            <a:endParaRPr lang="en-IN" sz="1800" i="1" dirty="0" smtClean="0">
              <a:latin typeface="Calibri" pitchFamily="34" charset="0"/>
              <a:cs typeface="Calibri" pitchFamily="34" charset="0"/>
            </a:endParaRPr>
          </a:p>
          <a:p>
            <a:pPr marL="624078" indent="-514350" eaLnBrk="1" fontAlgn="auto" hangingPunct="1">
              <a:spcAft>
                <a:spcPts val="0"/>
              </a:spcAft>
              <a:buFont typeface="+mj-lt"/>
              <a:buAutoNum type="romanUcPeriod"/>
              <a:defRPr/>
            </a:pPr>
            <a:r>
              <a:rPr lang="en-IN" sz="1800" i="1" dirty="0" smtClean="0">
                <a:latin typeface="Calibri" pitchFamily="34" charset="0"/>
                <a:cs typeface="Calibri" pitchFamily="34" charset="0"/>
              </a:rPr>
              <a:t>The service tax payable thereon. </a:t>
            </a:r>
          </a:p>
          <a:p>
            <a:pPr marL="365760" indent="-256032" eaLnBrk="1" fontAlgn="auto" hangingPunct="1">
              <a:spcAft>
                <a:spcPts val="0"/>
              </a:spcAft>
              <a:buFont typeface="Wingdings 3"/>
              <a:buChar char=""/>
              <a:defRPr/>
            </a:pPr>
            <a:endParaRPr lang="en-IN" sz="2200" i="1" dirty="0" smtClean="0">
              <a:latin typeface="Calibri" pitchFamily="34" charset="0"/>
              <a:cs typeface="Calibri" pitchFamily="34" charset="0"/>
            </a:endParaRPr>
          </a:p>
          <a:p>
            <a:pPr marL="365760" indent="-256032" eaLnBrk="1" fontAlgn="auto" hangingPunct="1">
              <a:spcAft>
                <a:spcPts val="0"/>
              </a:spcAft>
              <a:buFont typeface="Wingdings 3"/>
              <a:buChar char=""/>
              <a:defRPr/>
            </a:pPr>
            <a:r>
              <a:rPr lang="en-IN" sz="2200" i="1" dirty="0" smtClean="0">
                <a:latin typeface="Calibri" pitchFamily="34" charset="0"/>
                <a:cs typeface="Calibri" pitchFamily="34" charset="0"/>
              </a:rPr>
              <a:t>The invoice issued shall be </a:t>
            </a:r>
            <a:r>
              <a:rPr lang="en-IN" sz="2200" i="1" u="sng" dirty="0" smtClean="0">
                <a:latin typeface="Calibri" pitchFamily="34" charset="0"/>
                <a:cs typeface="Calibri" pitchFamily="34" charset="0"/>
              </a:rPr>
              <a:t>signed  by authorised person</a:t>
            </a:r>
            <a:r>
              <a:rPr lang="en-IN" sz="2200" i="1" dirty="0" smtClean="0">
                <a:latin typeface="Calibri" pitchFamily="34" charset="0"/>
                <a:cs typeface="Calibri" pitchFamily="34" charset="0"/>
              </a:rPr>
              <a:t>.  Can be digitally signed w.e.f 1-3-2015 – Rule 4C of STR.</a:t>
            </a:r>
          </a:p>
          <a:p>
            <a:pPr marL="365760" indent="-256032" eaLnBrk="1" fontAlgn="auto" hangingPunct="1">
              <a:spcAft>
                <a:spcPts val="0"/>
              </a:spcAft>
              <a:buFont typeface="Wingdings 3"/>
              <a:buChar char=""/>
              <a:defRPr/>
            </a:pPr>
            <a:r>
              <a:rPr lang="en-IN" sz="2200" i="1" dirty="0" smtClean="0">
                <a:latin typeface="Calibri" pitchFamily="34" charset="0"/>
                <a:cs typeface="Calibri" pitchFamily="34" charset="0"/>
              </a:rPr>
              <a:t>Service tax, Primary Education cess  &amp; Secondary and Higher Education cess shall also be shown separately on the invoice. Para 5.1 -  Cir 97/8/07 dtd 23-8-2007.</a:t>
            </a:r>
          </a:p>
          <a:p>
            <a:pPr marL="365760" indent="-256032" eaLnBrk="1" fontAlgn="auto" hangingPunct="1">
              <a:spcAft>
                <a:spcPts val="0"/>
              </a:spcAft>
              <a:buFont typeface="Wingdings 3"/>
              <a:buChar char=""/>
              <a:defRPr/>
            </a:pPr>
            <a:endParaRPr lang="en-IN" sz="2000" b="1" i="1" dirty="0" smtClean="0">
              <a:latin typeface="Calibri" pitchFamily="34" charset="0"/>
              <a:cs typeface="Calibri" pitchFamily="34" charset="0"/>
            </a:endParaRPr>
          </a:p>
          <a:p>
            <a:pPr marL="365760" indent="-256032" eaLnBrk="1" fontAlgn="auto" hangingPunct="1">
              <a:spcAft>
                <a:spcPts val="0"/>
              </a:spcAft>
              <a:buFont typeface="Wingdings 3"/>
              <a:buChar char=""/>
              <a:defRPr/>
            </a:pPr>
            <a:r>
              <a:rPr lang="en-IN" sz="2000" b="1" i="1" dirty="0" smtClean="0">
                <a:latin typeface="Calibri" pitchFamily="34" charset="0"/>
                <a:cs typeface="Calibri" pitchFamily="34" charset="0"/>
              </a:rPr>
              <a:t>BANKING &amp; OTHER FINANCIAL SERVICES</a:t>
            </a:r>
            <a:r>
              <a:rPr lang="en-IN" sz="2000" i="1" dirty="0" smtClean="0">
                <a:latin typeface="Calibri" pitchFamily="34" charset="0"/>
                <a:cs typeface="Calibri" pitchFamily="34" charset="0"/>
              </a:rPr>
              <a:t>: Invoice, a bill or, as the case may be, should  be  issued  </a:t>
            </a:r>
            <a:r>
              <a:rPr lang="en-IN" sz="2000" i="1" u="sng" dirty="0" smtClean="0">
                <a:latin typeface="Calibri" pitchFamily="34" charset="0"/>
                <a:cs typeface="Calibri" pitchFamily="34" charset="0"/>
              </a:rPr>
              <a:t>within 45  days</a:t>
            </a:r>
            <a:r>
              <a:rPr lang="en-IN" sz="2000" i="1" dirty="0" smtClean="0">
                <a:latin typeface="Calibri" pitchFamily="34" charset="0"/>
                <a:cs typeface="Calibri" pitchFamily="34" charset="0"/>
              </a:rPr>
              <a:t>.  Invoice/bill/challan issued by banking company, Financial institution including NBFC is </a:t>
            </a:r>
            <a:r>
              <a:rPr lang="en-IN" sz="2000" i="1" u="sng" dirty="0" smtClean="0">
                <a:solidFill>
                  <a:srgbClr val="FF0000"/>
                </a:solidFill>
                <a:latin typeface="Calibri" pitchFamily="34" charset="0"/>
                <a:cs typeface="Calibri" pitchFamily="34" charset="0"/>
              </a:rPr>
              <a:t>not required  to be ; </a:t>
            </a:r>
          </a:p>
          <a:p>
            <a:pPr marL="365760" indent="-256032" eaLnBrk="1" fontAlgn="auto" hangingPunct="1">
              <a:spcAft>
                <a:spcPts val="0"/>
              </a:spcAft>
              <a:buNone/>
              <a:defRPr/>
            </a:pPr>
            <a:r>
              <a:rPr lang="en-IN" sz="2000" i="1" u="sng" dirty="0" smtClean="0">
                <a:latin typeface="Calibri" pitchFamily="34" charset="0"/>
                <a:cs typeface="Calibri" pitchFamily="34" charset="0"/>
              </a:rPr>
              <a:t> serially numbered  nor  address of the person receiving the taxable service is required </a:t>
            </a:r>
            <a:r>
              <a:rPr lang="en-IN" sz="2000" i="1" dirty="0" smtClean="0">
                <a:latin typeface="Calibri" pitchFamily="34" charset="0"/>
                <a:cs typeface="Calibri" pitchFamily="34" charset="0"/>
              </a:rPr>
              <a:t>, but it </a:t>
            </a:r>
            <a:r>
              <a:rPr lang="en-IN" sz="2000" i="1" u="sng" dirty="0" smtClean="0">
                <a:latin typeface="Calibri" pitchFamily="34" charset="0"/>
                <a:cs typeface="Calibri" pitchFamily="34" charset="0"/>
              </a:rPr>
              <a:t>should contain other information</a:t>
            </a:r>
            <a:r>
              <a:rPr lang="en-IN" sz="2000" i="1" dirty="0" smtClean="0">
                <a:latin typeface="Calibri" pitchFamily="34" charset="0"/>
                <a:cs typeface="Calibri" pitchFamily="34" charset="0"/>
              </a:rPr>
              <a:t>.</a:t>
            </a:r>
          </a:p>
          <a:p>
            <a:pPr marL="365760" indent="-256032" eaLnBrk="1" fontAlgn="auto" hangingPunct="1">
              <a:spcAft>
                <a:spcPts val="0"/>
              </a:spcAft>
              <a:buFont typeface="Wingdings 3"/>
              <a:buChar char=""/>
              <a:defRPr/>
            </a:pPr>
            <a:endParaRPr lang="en-IN" sz="2200" dirty="0" smtClean="0"/>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18</a:t>
            </a:fld>
            <a:endParaRPr lang="en-IN" dirty="0"/>
          </a:p>
        </p:txBody>
      </p:sp>
      <p:pic>
        <p:nvPicPr>
          <p:cNvPr id="34820" name="Picture 4" descr="\\Staff7\d\Mona\Invoice or bill.WMF"/>
          <p:cNvPicPr>
            <a:picLocks noChangeAspect="1" noChangeArrowheads="1"/>
          </p:cNvPicPr>
          <p:nvPr/>
        </p:nvPicPr>
        <p:blipFill>
          <a:blip r:embed="rId2" cstate="print"/>
          <a:srcRect/>
          <a:stretch>
            <a:fillRect/>
          </a:stretch>
        </p:blipFill>
        <p:spPr bwMode="auto">
          <a:xfrm>
            <a:off x="7786710" y="714356"/>
            <a:ext cx="1071562" cy="14716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wipe(down)">
                                      <p:cBhvr>
                                        <p:cTn id="7" dur="5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wipe(down)">
                                      <p:cBhvr>
                                        <p:cTn id="12" dur="5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wipe(down)">
                                      <p:cBhvr>
                                        <p:cTn id="17" dur="500"/>
                                        <p:tgtEl>
                                          <p:spTgt spid="41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wipe(down)">
                                      <p:cBhvr>
                                        <p:cTn id="22" dur="500"/>
                                        <p:tgtEl>
                                          <p:spTgt spid="419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1987">
                                            <p:txEl>
                                              <p:pRg st="5" end="5"/>
                                            </p:txEl>
                                          </p:spTgt>
                                        </p:tgtEl>
                                        <p:attrNameLst>
                                          <p:attrName>style.visibility</p:attrName>
                                        </p:attrNameLst>
                                      </p:cBhvr>
                                      <p:to>
                                        <p:strVal val="visible"/>
                                      </p:to>
                                    </p:set>
                                    <p:animEffect transition="in" filter="wipe(down)">
                                      <p:cBhvr>
                                        <p:cTn id="27" dur="500"/>
                                        <p:tgtEl>
                                          <p:spTgt spid="4198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1987">
                                            <p:txEl>
                                              <p:pRg st="6" end="6"/>
                                            </p:txEl>
                                          </p:spTgt>
                                        </p:tgtEl>
                                        <p:attrNameLst>
                                          <p:attrName>style.visibility</p:attrName>
                                        </p:attrNameLst>
                                      </p:cBhvr>
                                      <p:to>
                                        <p:strVal val="visible"/>
                                      </p:to>
                                    </p:set>
                                    <p:animEffect transition="in" filter="wipe(down)">
                                      <p:cBhvr>
                                        <p:cTn id="32" dur="500"/>
                                        <p:tgtEl>
                                          <p:spTgt spid="4198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1987">
                                            <p:txEl>
                                              <p:pRg st="8" end="8"/>
                                            </p:txEl>
                                          </p:spTgt>
                                        </p:tgtEl>
                                        <p:attrNameLst>
                                          <p:attrName>style.visibility</p:attrName>
                                        </p:attrNameLst>
                                      </p:cBhvr>
                                      <p:to>
                                        <p:strVal val="visible"/>
                                      </p:to>
                                    </p:set>
                                    <p:animEffect transition="in" filter="wipe(down)">
                                      <p:cBhvr>
                                        <p:cTn id="37" dur="500"/>
                                        <p:tgtEl>
                                          <p:spTgt spid="4198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1987">
                                            <p:txEl>
                                              <p:pRg st="9" end="9"/>
                                            </p:txEl>
                                          </p:spTgt>
                                        </p:tgtEl>
                                        <p:attrNameLst>
                                          <p:attrName>style.visibility</p:attrName>
                                        </p:attrNameLst>
                                      </p:cBhvr>
                                      <p:to>
                                        <p:strVal val="visible"/>
                                      </p:to>
                                    </p:set>
                                    <p:animEffect transition="in" filter="wipe(down)">
                                      <p:cBhvr>
                                        <p:cTn id="42" dur="500"/>
                                        <p:tgtEl>
                                          <p:spTgt spid="4198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defRPr/>
            </a:pPr>
            <a:r>
              <a:rPr lang="en-IN" sz="2400" b="0" dirty="0" smtClean="0">
                <a:effectLst/>
                <a:latin typeface="Calibri" pitchFamily="34" charset="0"/>
              </a:rPr>
              <a:t>Issue of Invoice/ Bill/ Challan by Input Service Distributor – Rule 4A (2) of STR,1994</a:t>
            </a:r>
            <a:endParaRPr lang="en-IN" sz="2400" b="0" dirty="0">
              <a:effectLst/>
              <a:latin typeface="Calibri" pitchFamily="34" charset="0"/>
            </a:endParaRPr>
          </a:p>
        </p:txBody>
      </p:sp>
      <p:sp>
        <p:nvSpPr>
          <p:cNvPr id="35842" name="Content Placeholder 1"/>
          <p:cNvSpPr>
            <a:spLocks noGrp="1"/>
          </p:cNvSpPr>
          <p:nvPr>
            <p:ph idx="1"/>
          </p:nvPr>
        </p:nvSpPr>
        <p:spPr>
          <a:xfrm>
            <a:off x="457200" y="1214422"/>
            <a:ext cx="8229600" cy="5072098"/>
          </a:xfrm>
        </p:spPr>
        <p:txBody>
          <a:bodyPr/>
          <a:lstStyle/>
          <a:p>
            <a:pPr>
              <a:spcBef>
                <a:spcPts val="1200"/>
              </a:spcBef>
            </a:pPr>
            <a:r>
              <a:rPr lang="en-IN" sz="2200" i="1" dirty="0" smtClean="0">
                <a:latin typeface="Calibri" pitchFamily="34" charset="0"/>
              </a:rPr>
              <a:t>Input service distributor shall issue an invoice, a bill or, as the case may be, a </a:t>
            </a:r>
            <a:r>
              <a:rPr lang="en-IN" sz="2200" i="1" dirty="0" smtClean="0">
                <a:solidFill>
                  <a:srgbClr val="FF0000"/>
                </a:solidFill>
                <a:latin typeface="Calibri" pitchFamily="34" charset="0"/>
              </a:rPr>
              <a:t>challan signed by authorized person</a:t>
            </a:r>
            <a:r>
              <a:rPr lang="en-IN" sz="2200" i="1" dirty="0" smtClean="0">
                <a:latin typeface="Calibri" pitchFamily="34" charset="0"/>
              </a:rPr>
              <a:t>, for each of the recipient of the credit distributed, and such invoice, bill or, challan shall be serially numbered and shall contain the following, namely:-</a:t>
            </a:r>
          </a:p>
          <a:p>
            <a:pPr marL="879475" lvl="1" indent="-514350">
              <a:spcBef>
                <a:spcPts val="1200"/>
              </a:spcBef>
              <a:buFont typeface="Verdana" pitchFamily="34" charset="0"/>
              <a:buAutoNum type="romanLcParenBoth"/>
            </a:pPr>
            <a:r>
              <a:rPr lang="en-IN" sz="2200" i="1" dirty="0" smtClean="0">
                <a:latin typeface="Calibri" pitchFamily="34" charset="0"/>
              </a:rPr>
              <a:t>The name, address and </a:t>
            </a:r>
            <a:r>
              <a:rPr lang="en-IN" sz="2200" i="1" u="sng" dirty="0" smtClean="0">
                <a:latin typeface="Calibri" pitchFamily="34" charset="0"/>
              </a:rPr>
              <a:t>registration number of the person providing input services and </a:t>
            </a:r>
            <a:r>
              <a:rPr lang="en-IN" sz="2200" i="1" u="sng" dirty="0" smtClean="0">
                <a:solidFill>
                  <a:srgbClr val="FF0000"/>
                </a:solidFill>
                <a:latin typeface="Calibri" pitchFamily="34" charset="0"/>
              </a:rPr>
              <a:t>serial number </a:t>
            </a:r>
            <a:r>
              <a:rPr lang="en-IN" sz="2200" i="1" u="sng" dirty="0" smtClean="0">
                <a:latin typeface="Calibri" pitchFamily="34" charset="0"/>
              </a:rPr>
              <a:t>and date of the invoice / bill / challan.</a:t>
            </a:r>
          </a:p>
          <a:p>
            <a:pPr marL="879475" lvl="1" indent="-514350">
              <a:spcBef>
                <a:spcPts val="1200"/>
              </a:spcBef>
              <a:buFont typeface="Verdana" pitchFamily="34" charset="0"/>
              <a:buAutoNum type="romanLcParenBoth"/>
            </a:pPr>
            <a:r>
              <a:rPr lang="en-IN" sz="2200" i="1" dirty="0" smtClean="0">
                <a:latin typeface="Calibri" pitchFamily="34" charset="0"/>
              </a:rPr>
              <a:t>The name and address of the said </a:t>
            </a:r>
            <a:r>
              <a:rPr lang="en-IN" sz="2200" i="1" u="sng" dirty="0" smtClean="0">
                <a:latin typeface="Calibri" pitchFamily="34" charset="0"/>
              </a:rPr>
              <a:t>input service distributor.</a:t>
            </a:r>
          </a:p>
          <a:p>
            <a:pPr marL="879475" lvl="1" indent="-514350">
              <a:spcBef>
                <a:spcPts val="1200"/>
              </a:spcBef>
              <a:buFont typeface="Verdana" pitchFamily="34" charset="0"/>
              <a:buAutoNum type="romanLcParenBoth"/>
            </a:pPr>
            <a:r>
              <a:rPr lang="en-IN" sz="2200" i="1" dirty="0" smtClean="0">
                <a:latin typeface="Calibri" pitchFamily="34" charset="0"/>
              </a:rPr>
              <a:t>The name and address of the </a:t>
            </a:r>
            <a:r>
              <a:rPr lang="en-IN" sz="2200" i="1" u="sng" dirty="0" smtClean="0">
                <a:latin typeface="Calibri" pitchFamily="34" charset="0"/>
              </a:rPr>
              <a:t>recipient of the credit distributed</a:t>
            </a:r>
          </a:p>
          <a:p>
            <a:pPr marL="879475" lvl="1" indent="-514350">
              <a:spcBef>
                <a:spcPts val="1200"/>
              </a:spcBef>
              <a:buFont typeface="Verdana" pitchFamily="34" charset="0"/>
              <a:buAutoNum type="romanLcParenBoth"/>
            </a:pPr>
            <a:r>
              <a:rPr lang="en-IN" sz="2200" i="1" dirty="0" smtClean="0">
                <a:latin typeface="Calibri" pitchFamily="34" charset="0"/>
              </a:rPr>
              <a:t>The amount of </a:t>
            </a:r>
            <a:r>
              <a:rPr lang="en-IN" sz="2200" i="1" u="sng" dirty="0" smtClean="0">
                <a:latin typeface="Calibri" pitchFamily="34" charset="0"/>
              </a:rPr>
              <a:t>credit distributed </a:t>
            </a:r>
          </a:p>
          <a:p>
            <a:pPr marL="879475" lvl="1" indent="-514350">
              <a:spcBef>
                <a:spcPts val="1200"/>
              </a:spcBef>
              <a:buFont typeface="Verdana" pitchFamily="34" charset="0"/>
              <a:buAutoNum type="romanLcParenBoth"/>
            </a:pPr>
            <a:r>
              <a:rPr lang="en-IN" sz="2200" i="1" u="sng" dirty="0" smtClean="0">
                <a:latin typeface="Calibri" pitchFamily="34" charset="0"/>
              </a:rPr>
              <a:t>Banks can issue </a:t>
            </a:r>
            <a:r>
              <a:rPr lang="en-IN" sz="2200" i="1" u="sng" dirty="0" smtClean="0">
                <a:solidFill>
                  <a:srgbClr val="FF0000"/>
                </a:solidFill>
                <a:latin typeface="Calibri" pitchFamily="34" charset="0"/>
              </a:rPr>
              <a:t>ISD invoice  w/o Sr. No. </a:t>
            </a:r>
            <a:r>
              <a:rPr lang="en-IN" sz="2200" i="1" u="sng" dirty="0" smtClean="0">
                <a:latin typeface="Calibri" pitchFamily="34" charset="0"/>
              </a:rPr>
              <a:t>– rest as above.</a:t>
            </a: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19</a:t>
            </a:fld>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11156"/>
          </a:xfrm>
        </p:spPr>
        <p:txBody>
          <a:bodyPr>
            <a:normAutofit fontScale="90000"/>
          </a:bodyPr>
          <a:lstStyle/>
          <a:p>
            <a:pPr>
              <a:defRPr/>
            </a:pPr>
            <a:r>
              <a:rPr lang="en-IN" sz="3200" b="0" dirty="0" smtClean="0">
                <a:latin typeface="Calibri" pitchFamily="34" charset="0"/>
              </a:rPr>
              <a:t>Registration under Service Tax</a:t>
            </a:r>
            <a:endParaRPr lang="en-IN" sz="3200" b="0" dirty="0">
              <a:latin typeface="Calibri" pitchFamily="34" charset="0"/>
            </a:endParaRPr>
          </a:p>
        </p:txBody>
      </p:sp>
      <p:sp>
        <p:nvSpPr>
          <p:cNvPr id="10242" name="Content Placeholder 1"/>
          <p:cNvSpPr>
            <a:spLocks noGrp="1"/>
          </p:cNvSpPr>
          <p:nvPr>
            <p:ph idx="1"/>
          </p:nvPr>
        </p:nvSpPr>
        <p:spPr>
          <a:xfrm>
            <a:off x="457200" y="857232"/>
            <a:ext cx="8229600" cy="5572164"/>
          </a:xfrm>
        </p:spPr>
        <p:txBody>
          <a:bodyPr/>
          <a:lstStyle/>
          <a:p>
            <a:pPr algn="just">
              <a:lnSpc>
                <a:spcPct val="150000"/>
              </a:lnSpc>
              <a:spcBef>
                <a:spcPts val="1200"/>
              </a:spcBef>
              <a:defRPr/>
            </a:pPr>
            <a:r>
              <a:rPr lang="en-IN" sz="2200" i="1" dirty="0" smtClean="0">
                <a:latin typeface="Calibri" pitchFamily="34" charset="0"/>
              </a:rPr>
              <a:t>Section 69 of the Finance Act, 1994 read with rule 4 of Service Tax Rules, 1994 requires that every </a:t>
            </a:r>
            <a:r>
              <a:rPr lang="en-IN" sz="2200" i="1" u="sng" spc="600" dirty="0" smtClean="0">
                <a:solidFill>
                  <a:schemeClr val="accent2">
                    <a:lumMod val="60000"/>
                    <a:lumOff val="40000"/>
                  </a:schemeClr>
                </a:solidFill>
                <a:latin typeface="Calibri" pitchFamily="34" charset="0"/>
              </a:rPr>
              <a:t>person liable to pay </a:t>
            </a:r>
            <a:r>
              <a:rPr lang="en-IN" sz="2200" i="1" dirty="0" smtClean="0">
                <a:latin typeface="Calibri" pitchFamily="34" charset="0"/>
              </a:rPr>
              <a:t>service tax must make an application for registration (in Form ST-1) to the Jurisdictional Superintendent of Central Excise / Service Tax.</a:t>
            </a:r>
          </a:p>
          <a:p>
            <a:pPr algn="just">
              <a:spcBef>
                <a:spcPts val="1200"/>
              </a:spcBef>
              <a:buNone/>
              <a:defRPr/>
            </a:pPr>
            <a:endParaRPr lang="en-IN" sz="2200" i="1" dirty="0" smtClean="0">
              <a:latin typeface="Calibri" pitchFamily="34" charset="0"/>
            </a:endParaRPr>
          </a:p>
          <a:p>
            <a:pPr algn="just">
              <a:defRPr/>
            </a:pPr>
            <a:r>
              <a:rPr lang="en-IN" sz="2200" i="1" dirty="0" smtClean="0">
                <a:latin typeface="Calibri" pitchFamily="34" charset="0"/>
              </a:rPr>
              <a:t> Section 65B (12) – Assessee means person liable to pay tax and includes his agent.</a:t>
            </a:r>
          </a:p>
          <a:p>
            <a:pPr algn="just">
              <a:buNone/>
              <a:defRPr/>
            </a:pPr>
            <a:endParaRPr lang="en-IN" sz="2200" i="1" dirty="0">
              <a:latin typeface="Calibri" pitchFamily="34" charset="0"/>
            </a:endParaRPr>
          </a:p>
          <a:p>
            <a:pPr algn="just">
              <a:buNone/>
              <a:defRPr/>
            </a:pPr>
            <a:r>
              <a:rPr lang="en-IN" sz="2200" i="1" dirty="0" smtClean="0">
                <a:latin typeface="Calibri" pitchFamily="34" charset="0"/>
              </a:rPr>
              <a:t>Film personality / cricketer                       provides services to Service receiver    &amp; payment is collected by Agent of FP / C  </a:t>
            </a:r>
          </a:p>
          <a:p>
            <a:pPr algn="just">
              <a:defRPr/>
            </a:pPr>
            <a:r>
              <a:rPr lang="en-IN" sz="2200" i="1" dirty="0" smtClean="0">
                <a:latin typeface="Calibri" pitchFamily="34" charset="0"/>
              </a:rPr>
              <a:t>Agent obtains STC &amp; pays service tax &amp; pays net amount to  FP /C after deducting its charges.     </a:t>
            </a:r>
            <a:endParaRPr lang="en-IN" sz="1800" i="1" dirty="0" smtClean="0">
              <a:latin typeface="Calibri" pitchFamily="34" charset="0"/>
            </a:endParaRPr>
          </a:p>
          <a:p>
            <a:pPr algn="just">
              <a:spcBef>
                <a:spcPts val="1200"/>
              </a:spcBef>
              <a:defRPr/>
            </a:pPr>
            <a:endParaRPr lang="en-IN" sz="2200" i="1" dirty="0" smtClean="0">
              <a:latin typeface="Calibri" pitchFamily="34" charset="0"/>
            </a:endParaRPr>
          </a:p>
          <a:p>
            <a:pPr algn="just">
              <a:buFont typeface="Wingdings 3" pitchFamily="18" charset="2"/>
              <a:buNone/>
              <a:defRPr/>
            </a:pPr>
            <a:endParaRPr lang="en-IN" sz="2200" i="1" dirty="0" smtClean="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2</a:t>
            </a:fld>
            <a:endParaRPr lang="en-IN" dirty="0"/>
          </a:p>
        </p:txBody>
      </p:sp>
      <p:sp>
        <p:nvSpPr>
          <p:cNvPr id="9" name="Right Arrow 8"/>
          <p:cNvSpPr/>
          <p:nvPr/>
        </p:nvSpPr>
        <p:spPr>
          <a:xfrm>
            <a:off x="3929058" y="450057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wipe(down)">
                                      <p:cBhvr>
                                        <p:cTn id="7" dur="500"/>
                                        <p:tgtEl>
                                          <p:spTgt spid="102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42">
                                            <p:txEl>
                                              <p:pRg st="2" end="2"/>
                                            </p:txEl>
                                          </p:spTgt>
                                        </p:tgtEl>
                                        <p:attrNameLst>
                                          <p:attrName>style.visibility</p:attrName>
                                        </p:attrNameLst>
                                      </p:cBhvr>
                                      <p:to>
                                        <p:strVal val="visible"/>
                                      </p:to>
                                    </p:set>
                                    <p:animEffect transition="in" filter="wipe(down)">
                                      <p:cBhvr>
                                        <p:cTn id="12" dur="500"/>
                                        <p:tgtEl>
                                          <p:spTgt spid="1024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242">
                                            <p:txEl>
                                              <p:pRg st="4" end="4"/>
                                            </p:txEl>
                                          </p:spTgt>
                                        </p:tgtEl>
                                        <p:attrNameLst>
                                          <p:attrName>style.visibility</p:attrName>
                                        </p:attrNameLst>
                                      </p:cBhvr>
                                      <p:to>
                                        <p:strVal val="visible"/>
                                      </p:to>
                                    </p:set>
                                    <p:animEffect transition="in" filter="wipe(down)">
                                      <p:cBhvr>
                                        <p:cTn id="17" dur="500"/>
                                        <p:tgtEl>
                                          <p:spTgt spid="1024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242">
                                            <p:txEl>
                                              <p:pRg st="5" end="5"/>
                                            </p:txEl>
                                          </p:spTgt>
                                        </p:tgtEl>
                                        <p:attrNameLst>
                                          <p:attrName>style.visibility</p:attrName>
                                        </p:attrNameLst>
                                      </p:cBhvr>
                                      <p:to>
                                        <p:strVal val="visible"/>
                                      </p:to>
                                    </p:set>
                                    <p:animEffect transition="in" filter="wipe(down)">
                                      <p:cBhvr>
                                        <p:cTn id="22" dur="500"/>
                                        <p:tgtEl>
                                          <p:spTgt spid="102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11156"/>
          </a:xfrm>
        </p:spPr>
        <p:txBody>
          <a:bodyPr>
            <a:normAutofit fontScale="90000"/>
          </a:bodyPr>
          <a:lstStyle/>
          <a:p>
            <a:pPr>
              <a:defRPr/>
            </a:pPr>
            <a:r>
              <a:rPr lang="en-IN" sz="3200" b="0" dirty="0" smtClean="0">
                <a:effectLst/>
                <a:latin typeface="Calibri" pitchFamily="34" charset="0"/>
              </a:rPr>
              <a:t>Issue of Consignment Note – Rule 4B STR</a:t>
            </a:r>
            <a:endParaRPr lang="en-IN" sz="3200" b="0" dirty="0">
              <a:effectLst/>
              <a:latin typeface="Calibri" pitchFamily="34" charset="0"/>
            </a:endParaRPr>
          </a:p>
        </p:txBody>
      </p:sp>
      <p:sp>
        <p:nvSpPr>
          <p:cNvPr id="36866" name="Content Placeholder 1"/>
          <p:cNvSpPr>
            <a:spLocks noGrp="1"/>
          </p:cNvSpPr>
          <p:nvPr>
            <p:ph idx="1"/>
          </p:nvPr>
        </p:nvSpPr>
        <p:spPr>
          <a:xfrm>
            <a:off x="457200" y="785794"/>
            <a:ext cx="8229600" cy="5221306"/>
          </a:xfrm>
        </p:spPr>
        <p:txBody>
          <a:bodyPr/>
          <a:lstStyle/>
          <a:p>
            <a:pPr>
              <a:spcBef>
                <a:spcPts val="1200"/>
              </a:spcBef>
            </a:pPr>
            <a:r>
              <a:rPr lang="en-IN" sz="2000" i="1" dirty="0" smtClean="0">
                <a:latin typeface="Calibri" pitchFamily="34" charset="0"/>
              </a:rPr>
              <a:t>Goods transport agency which provides service in relation to transport of goods by road in a goods carriage shall provide a consignment note to the recipient of the service -    which </a:t>
            </a:r>
            <a:r>
              <a:rPr lang="en-IN" sz="2000" i="1" dirty="0" smtClean="0">
                <a:solidFill>
                  <a:srgbClr val="FF0000"/>
                </a:solidFill>
                <a:latin typeface="Calibri" pitchFamily="34" charset="0"/>
              </a:rPr>
              <a:t>is serially numbered </a:t>
            </a:r>
            <a:r>
              <a:rPr lang="en-IN" sz="2000" i="1" dirty="0" smtClean="0">
                <a:latin typeface="Calibri" pitchFamily="34" charset="0"/>
              </a:rPr>
              <a:t>to the customer containing following details:</a:t>
            </a:r>
          </a:p>
          <a:p>
            <a:pPr marL="879475" lvl="1" indent="-514350">
              <a:spcBef>
                <a:spcPts val="1000"/>
              </a:spcBef>
              <a:buFont typeface="Verdana" pitchFamily="34" charset="0"/>
              <a:buAutoNum type="romanLcParenBoth"/>
            </a:pPr>
            <a:r>
              <a:rPr lang="en-IN" sz="2000" i="1" dirty="0" smtClean="0">
                <a:solidFill>
                  <a:srgbClr val="FF0000"/>
                </a:solidFill>
                <a:latin typeface="Calibri" pitchFamily="34" charset="0"/>
              </a:rPr>
              <a:t>Name and address of Goods transport agency</a:t>
            </a:r>
          </a:p>
          <a:p>
            <a:pPr marL="879475" lvl="1" indent="-514350">
              <a:spcBef>
                <a:spcPts val="1000"/>
              </a:spcBef>
              <a:buFont typeface="Verdana" pitchFamily="34" charset="0"/>
              <a:buAutoNum type="romanLcParenBoth"/>
            </a:pPr>
            <a:r>
              <a:rPr lang="en-IN" sz="2000" i="1" dirty="0" smtClean="0">
                <a:latin typeface="Calibri" pitchFamily="34" charset="0"/>
              </a:rPr>
              <a:t>Name of the consignor and consignee</a:t>
            </a:r>
          </a:p>
          <a:p>
            <a:pPr marL="879475" lvl="1" indent="-514350">
              <a:spcBef>
                <a:spcPts val="1000"/>
              </a:spcBef>
              <a:buFont typeface="Verdana" pitchFamily="34" charset="0"/>
              <a:buAutoNum type="romanLcParenBoth"/>
            </a:pPr>
            <a:r>
              <a:rPr lang="en-IN" sz="2000" i="1" dirty="0" smtClean="0">
                <a:latin typeface="Calibri" pitchFamily="34" charset="0"/>
              </a:rPr>
              <a:t>Registration number of the goods carriage in which the goods are transported</a:t>
            </a:r>
          </a:p>
          <a:p>
            <a:pPr marL="879475" lvl="1" indent="-514350">
              <a:spcBef>
                <a:spcPts val="1000"/>
              </a:spcBef>
              <a:buFont typeface="Verdana" pitchFamily="34" charset="0"/>
              <a:buAutoNum type="romanLcParenBoth"/>
            </a:pPr>
            <a:r>
              <a:rPr lang="en-IN" sz="2000" i="1" dirty="0" smtClean="0">
                <a:latin typeface="Calibri" pitchFamily="34" charset="0"/>
              </a:rPr>
              <a:t>Details of goods transported</a:t>
            </a:r>
          </a:p>
          <a:p>
            <a:pPr marL="879475" lvl="1" indent="-514350">
              <a:spcBef>
                <a:spcPts val="1000"/>
              </a:spcBef>
              <a:buFont typeface="Verdana" pitchFamily="34" charset="0"/>
              <a:buAutoNum type="romanLcParenBoth"/>
            </a:pPr>
            <a:r>
              <a:rPr lang="en-IN" sz="2000" i="1" dirty="0" smtClean="0">
                <a:latin typeface="Calibri" pitchFamily="34" charset="0"/>
              </a:rPr>
              <a:t>Details of the place of origin and destination</a:t>
            </a:r>
          </a:p>
          <a:p>
            <a:pPr marL="879475" lvl="1" indent="-514350">
              <a:spcBef>
                <a:spcPts val="1000"/>
              </a:spcBef>
              <a:buFont typeface="Verdana" pitchFamily="34" charset="0"/>
              <a:buAutoNum type="romanLcParenBoth"/>
            </a:pPr>
            <a:r>
              <a:rPr lang="en-IN" sz="2000" i="1" dirty="0" smtClean="0">
                <a:latin typeface="Calibri" pitchFamily="34" charset="0"/>
              </a:rPr>
              <a:t>Person liable for paying service tax whether consignor, consignee or the goods transport agency </a:t>
            </a:r>
          </a:p>
          <a:p>
            <a:pPr marL="879475" lvl="1" indent="-514350">
              <a:spcBef>
                <a:spcPts val="1000"/>
              </a:spcBef>
              <a:buFont typeface="Verdana" pitchFamily="34" charset="0"/>
              <a:buAutoNum type="romanLcParenBoth"/>
            </a:pPr>
            <a:r>
              <a:rPr lang="en-IN" sz="2000" i="1" dirty="0" smtClean="0">
                <a:solidFill>
                  <a:srgbClr val="FF0000"/>
                </a:solidFill>
                <a:latin typeface="Calibri" pitchFamily="34" charset="0"/>
              </a:rPr>
              <a:t>Gross weight of consignment</a:t>
            </a: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20</a:t>
            </a:fld>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229600" cy="796908"/>
          </a:xfrm>
        </p:spPr>
        <p:txBody>
          <a:bodyPr/>
          <a:lstStyle/>
          <a:p>
            <a:pPr eaLnBrk="1" fontAlgn="auto" hangingPunct="1">
              <a:spcAft>
                <a:spcPts val="0"/>
              </a:spcAft>
              <a:defRPr/>
            </a:pPr>
            <a:r>
              <a:rPr lang="en-US" sz="3200" b="0" dirty="0" smtClean="0">
                <a:effectLst/>
                <a:latin typeface="Calibri" pitchFamily="34" charset="0"/>
              </a:rPr>
              <a:t>Payment of Service Tax – Sec 68 and Rule 6</a:t>
            </a:r>
            <a:endParaRPr lang="en-IN" sz="3200" b="0" dirty="0" smtClean="0">
              <a:effectLst/>
              <a:latin typeface="Calibri" pitchFamily="34" charset="0"/>
            </a:endParaRPr>
          </a:p>
        </p:txBody>
      </p:sp>
      <p:sp>
        <p:nvSpPr>
          <p:cNvPr id="23554" name="Content Placeholder 2"/>
          <p:cNvSpPr>
            <a:spLocks noGrp="1"/>
          </p:cNvSpPr>
          <p:nvPr>
            <p:ph idx="1"/>
          </p:nvPr>
        </p:nvSpPr>
        <p:spPr>
          <a:xfrm>
            <a:off x="457200" y="928670"/>
            <a:ext cx="8229600" cy="5357850"/>
          </a:xfrm>
        </p:spPr>
        <p:txBody>
          <a:bodyPr/>
          <a:lstStyle/>
          <a:p>
            <a:pPr eaLnBrk="1" hangingPunct="1">
              <a:spcBef>
                <a:spcPts val="1200"/>
              </a:spcBef>
              <a:buFont typeface="Wingdings" pitchFamily="2" charset="2"/>
              <a:buChar char="Ø"/>
            </a:pPr>
            <a:r>
              <a:rPr lang="en-US" sz="2200" i="1" dirty="0" smtClean="0">
                <a:latin typeface="Calibri" pitchFamily="34" charset="0"/>
                <a:ea typeface="Calibri" pitchFamily="34" charset="0"/>
                <a:cs typeface="Calibri" pitchFamily="34" charset="0"/>
              </a:rPr>
              <a:t>Service Tax shall be paid immediately after the end of the </a:t>
            </a:r>
            <a:r>
              <a:rPr lang="en-US" sz="2200" i="1" u="sng" dirty="0" smtClean="0">
                <a:latin typeface="Calibri" pitchFamily="34" charset="0"/>
                <a:ea typeface="Calibri" pitchFamily="34" charset="0"/>
                <a:cs typeface="Calibri" pitchFamily="34" charset="0"/>
              </a:rPr>
              <a:t>quarter in case of individual, proprietary firm, partnership firm </a:t>
            </a:r>
            <a:r>
              <a:rPr lang="en-US" sz="2200" i="1" u="sng" dirty="0" smtClean="0">
                <a:solidFill>
                  <a:srgbClr val="FF0000"/>
                </a:solidFill>
                <a:latin typeface="Calibri" pitchFamily="34" charset="0"/>
                <a:ea typeface="Calibri" pitchFamily="34" charset="0"/>
                <a:cs typeface="Calibri" pitchFamily="34" charset="0"/>
              </a:rPr>
              <a:t>and LLP</a:t>
            </a:r>
            <a:r>
              <a:rPr lang="en-US" sz="2200" i="1" dirty="0" smtClean="0">
                <a:latin typeface="Calibri" pitchFamily="34" charset="0"/>
                <a:ea typeface="Calibri" pitchFamily="34" charset="0"/>
                <a:cs typeface="Calibri" pitchFamily="34" charset="0"/>
              </a:rPr>
              <a:t>; after end of the </a:t>
            </a:r>
            <a:r>
              <a:rPr lang="en-US" sz="2200" i="1" u="sng" dirty="0" smtClean="0">
                <a:latin typeface="Calibri" pitchFamily="34" charset="0"/>
                <a:ea typeface="Calibri" pitchFamily="34" charset="0"/>
                <a:cs typeface="Calibri" pitchFamily="34" charset="0"/>
              </a:rPr>
              <a:t>month in all other cases</a:t>
            </a:r>
            <a:r>
              <a:rPr lang="en-US" sz="2200" i="1" dirty="0" smtClean="0">
                <a:latin typeface="Calibri" pitchFamily="34" charset="0"/>
                <a:ea typeface="Calibri" pitchFamily="34" charset="0"/>
                <a:cs typeface="Calibri" pitchFamily="34" charset="0"/>
              </a:rPr>
              <a:t>:</a:t>
            </a:r>
          </a:p>
          <a:p>
            <a:pPr lvl="1" eaLnBrk="1" hangingPunct="1">
              <a:spcBef>
                <a:spcPts val="1200"/>
              </a:spcBef>
              <a:buFont typeface="Wingdings" pitchFamily="2" charset="2"/>
              <a:buChar char="Ø"/>
            </a:pPr>
            <a:r>
              <a:rPr lang="en-US" sz="1800" i="1" dirty="0" smtClean="0">
                <a:latin typeface="Calibri" pitchFamily="34" charset="0"/>
                <a:ea typeface="Calibri" pitchFamily="34" charset="0"/>
                <a:cs typeface="Calibri" pitchFamily="34" charset="0"/>
              </a:rPr>
              <a:t>By the 6</a:t>
            </a:r>
            <a:r>
              <a:rPr lang="en-US" sz="1800" i="1" baseline="30000" dirty="0" smtClean="0">
                <a:latin typeface="Calibri" pitchFamily="34" charset="0"/>
                <a:ea typeface="Calibri" pitchFamily="34" charset="0"/>
                <a:cs typeface="Calibri" pitchFamily="34" charset="0"/>
              </a:rPr>
              <a:t>th</a:t>
            </a:r>
            <a:r>
              <a:rPr lang="en-US" sz="1800" i="1" dirty="0" smtClean="0">
                <a:latin typeface="Calibri" pitchFamily="34" charset="0"/>
                <a:ea typeface="Calibri" pitchFamily="34" charset="0"/>
                <a:cs typeface="Calibri" pitchFamily="34" charset="0"/>
              </a:rPr>
              <a:t> of the subsequent month, if the same is deposited electronically through internet – mandatory – Rule 6(2) STR w.e.f </a:t>
            </a:r>
            <a:r>
              <a:rPr lang="en-US" sz="2000" b="1" i="1" u="sng" dirty="0" smtClean="0">
                <a:solidFill>
                  <a:srgbClr val="00B0F0"/>
                </a:solidFill>
                <a:latin typeface="Calibri" pitchFamily="34" charset="0"/>
                <a:ea typeface="Calibri" pitchFamily="34" charset="0"/>
                <a:cs typeface="Calibri" pitchFamily="34" charset="0"/>
              </a:rPr>
              <a:t>1-10-2014.</a:t>
            </a:r>
            <a:endParaRPr lang="en-US" sz="1800" b="1" i="1" u="sng" dirty="0" smtClean="0">
              <a:solidFill>
                <a:srgbClr val="00B0F0"/>
              </a:solidFill>
              <a:latin typeface="Calibri" pitchFamily="34" charset="0"/>
              <a:ea typeface="Calibri" pitchFamily="34" charset="0"/>
              <a:cs typeface="Calibri" pitchFamily="34" charset="0"/>
            </a:endParaRPr>
          </a:p>
          <a:p>
            <a:pPr lvl="1" eaLnBrk="1" hangingPunct="1">
              <a:spcBef>
                <a:spcPts val="1200"/>
              </a:spcBef>
              <a:buFont typeface="Wingdings" pitchFamily="2" charset="2"/>
              <a:buChar char="Ø"/>
            </a:pPr>
            <a:r>
              <a:rPr lang="en-US" sz="1800" i="1" dirty="0" smtClean="0">
                <a:latin typeface="Calibri" pitchFamily="34" charset="0"/>
                <a:ea typeface="Calibri" pitchFamily="34" charset="0"/>
                <a:cs typeface="Calibri" pitchFamily="34" charset="0"/>
              </a:rPr>
              <a:t>By the 5</a:t>
            </a:r>
            <a:r>
              <a:rPr lang="en-US" sz="1800" i="1" baseline="30000" dirty="0" smtClean="0">
                <a:latin typeface="Calibri" pitchFamily="34" charset="0"/>
                <a:ea typeface="Calibri" pitchFamily="34" charset="0"/>
                <a:cs typeface="Calibri" pitchFamily="34" charset="0"/>
              </a:rPr>
              <a:t>th</a:t>
            </a:r>
            <a:r>
              <a:rPr lang="en-US" sz="1800" i="1" dirty="0" smtClean="0">
                <a:latin typeface="Calibri" pitchFamily="34" charset="0"/>
                <a:ea typeface="Calibri" pitchFamily="34" charset="0"/>
                <a:cs typeface="Calibri" pitchFamily="34" charset="0"/>
              </a:rPr>
              <a:t> of the subsequent month, in any other case – </a:t>
            </a:r>
            <a:r>
              <a:rPr lang="en-US" sz="1800" i="1" dirty="0" smtClean="0">
                <a:solidFill>
                  <a:srgbClr val="FF0000"/>
                </a:solidFill>
                <a:latin typeface="Calibri" pitchFamily="34" charset="0"/>
                <a:ea typeface="Calibri" pitchFamily="34" charset="0"/>
                <a:cs typeface="Calibri" pitchFamily="34" charset="0"/>
              </a:rPr>
              <a:t>as AC may allow by its order.</a:t>
            </a:r>
          </a:p>
          <a:p>
            <a:pPr lvl="1" eaLnBrk="1" hangingPunct="1">
              <a:spcBef>
                <a:spcPts val="1200"/>
              </a:spcBef>
              <a:buFont typeface="Wingdings" pitchFamily="2" charset="2"/>
              <a:buChar char="Ø"/>
            </a:pPr>
            <a:r>
              <a:rPr lang="en-US" sz="1800" i="1" dirty="0" smtClean="0">
                <a:latin typeface="Calibri" pitchFamily="34" charset="0"/>
                <a:ea typeface="Calibri" pitchFamily="34" charset="0"/>
                <a:cs typeface="Calibri" pitchFamily="34" charset="0"/>
              </a:rPr>
              <a:t>For month/quarter ending in March service tax is to be deposited by the 31</a:t>
            </a:r>
            <a:r>
              <a:rPr lang="en-US" sz="1800" i="1" baseline="30000" dirty="0" smtClean="0">
                <a:latin typeface="Calibri" pitchFamily="34" charset="0"/>
                <a:ea typeface="Calibri" pitchFamily="34" charset="0"/>
                <a:cs typeface="Calibri" pitchFamily="34" charset="0"/>
              </a:rPr>
              <a:t>st</a:t>
            </a:r>
            <a:r>
              <a:rPr lang="en-US" sz="1800" i="1" dirty="0" smtClean="0">
                <a:latin typeface="Calibri" pitchFamily="34" charset="0"/>
                <a:ea typeface="Calibri" pitchFamily="34" charset="0"/>
                <a:cs typeface="Calibri" pitchFamily="34" charset="0"/>
              </a:rPr>
              <a:t> day of March</a:t>
            </a:r>
          </a:p>
          <a:p>
            <a:pPr eaLnBrk="1" hangingPunct="1">
              <a:spcBef>
                <a:spcPts val="1200"/>
              </a:spcBef>
              <a:buFont typeface="Wingdings" pitchFamily="2" charset="2"/>
              <a:buChar char="Ø"/>
            </a:pPr>
            <a:r>
              <a:rPr lang="en-US" sz="1800" i="1" dirty="0" smtClean="0">
                <a:latin typeface="Calibri" pitchFamily="34" charset="0"/>
                <a:ea typeface="Calibri" pitchFamily="34" charset="0"/>
                <a:cs typeface="Calibri" pitchFamily="34" charset="0"/>
              </a:rPr>
              <a:t>The date of tendering of cheque to the bank shall be deemed to be the date of service tax payment, </a:t>
            </a:r>
            <a:r>
              <a:rPr lang="en-IN" sz="1800" i="1" dirty="0" smtClean="0">
                <a:latin typeface="Calibri" pitchFamily="34" charset="0"/>
                <a:ea typeface="Calibri" pitchFamily="34" charset="0"/>
                <a:cs typeface="Calibri" pitchFamily="34" charset="0"/>
              </a:rPr>
              <a:t>provided the cheque is not dishonoured in the course of clearing.</a:t>
            </a:r>
            <a:endParaRPr lang="en-US" sz="1800" i="1" dirty="0" smtClean="0">
              <a:latin typeface="Calibri" pitchFamily="34" charset="0"/>
              <a:ea typeface="Calibri" pitchFamily="34" charset="0"/>
              <a:cs typeface="Calibri" pitchFamily="34" charset="0"/>
            </a:endParaRPr>
          </a:p>
          <a:p>
            <a:pPr eaLnBrk="1" hangingPunct="1">
              <a:spcBef>
                <a:spcPts val="1200"/>
              </a:spcBef>
              <a:buFont typeface="Wingdings" pitchFamily="2" charset="2"/>
              <a:buChar char="Ø"/>
            </a:pPr>
            <a:r>
              <a:rPr lang="en-US" sz="2000" i="1" dirty="0" smtClean="0">
                <a:latin typeface="Calibri" pitchFamily="34" charset="0"/>
                <a:ea typeface="Calibri" pitchFamily="34" charset="0"/>
                <a:cs typeface="Calibri" pitchFamily="34" charset="0"/>
              </a:rPr>
              <a:t>LLP is body corporate – except for limited purposes CA in LLP is not BO under Co’s Act , 1956 for being allotted audits-   thus needs to pay on monthly basis –</a:t>
            </a:r>
            <a:r>
              <a:rPr lang="en-US" sz="2000" i="1" kern="1500" spc="650" dirty="0" smtClean="0">
                <a:solidFill>
                  <a:srgbClr val="FF0000"/>
                </a:solidFill>
                <a:latin typeface="Calibri" pitchFamily="34" charset="0"/>
                <a:ea typeface="Calibri" pitchFamily="34" charset="0"/>
                <a:cs typeface="Calibri" pitchFamily="34" charset="0"/>
              </a:rPr>
              <a:t>ACT will </a:t>
            </a:r>
            <a:r>
              <a:rPr lang="en-US" sz="2000" i="1" kern="1500" spc="650" dirty="0" smtClean="0">
                <a:solidFill>
                  <a:srgbClr val="00B0F0"/>
                </a:solidFill>
                <a:latin typeface="Calibri" pitchFamily="34" charset="0"/>
                <a:ea typeface="Calibri" pitchFamily="34" charset="0"/>
                <a:cs typeface="Calibri" pitchFamily="34" charset="0"/>
              </a:rPr>
              <a:t>prevail over STR</a:t>
            </a:r>
            <a:r>
              <a:rPr lang="en-US" sz="2000" i="1" dirty="0" smtClean="0">
                <a:solidFill>
                  <a:srgbClr val="00B0F0"/>
                </a:solidFill>
                <a:latin typeface="Calibri" pitchFamily="34" charset="0"/>
                <a:ea typeface="Calibri" pitchFamily="34" charset="0"/>
                <a:cs typeface="Calibri" pitchFamily="34" charset="0"/>
              </a:rPr>
              <a:t> </a:t>
            </a:r>
            <a:endParaRPr lang="en-US" sz="2000" i="1" spc="600" dirty="0" smtClean="0">
              <a:solidFill>
                <a:srgbClr val="00B0F0"/>
              </a:solidFill>
              <a:latin typeface="Calibri" pitchFamily="34" charset="0"/>
              <a:ea typeface="Calibri" pitchFamily="34" charset="0"/>
              <a:cs typeface="Calibri" pitchFamily="34" charset="0"/>
            </a:endParaRPr>
          </a:p>
          <a:p>
            <a:pPr eaLnBrk="1" hangingPunct="1">
              <a:buFont typeface="Wingdings" pitchFamily="2" charset="2"/>
              <a:buChar char="Ø"/>
            </a:pPr>
            <a:endParaRPr lang="en-US" sz="1600" i="1" dirty="0" smtClean="0"/>
          </a:p>
        </p:txBody>
      </p:sp>
      <p:sp>
        <p:nvSpPr>
          <p:cNvPr id="6" name="Footer Placeholder 5"/>
          <p:cNvSpPr>
            <a:spLocks noGrp="1"/>
          </p:cNvSpPr>
          <p:nvPr>
            <p:ph type="ftr" sz="quarter" idx="11"/>
          </p:nvPr>
        </p:nvSpPr>
        <p:spPr/>
        <p:txBody>
          <a:bodyPr/>
          <a:lstStyle/>
          <a:p>
            <a:pPr>
              <a:defRPr/>
            </a:pPr>
            <a:r>
              <a:rPr lang="en-IN" dirty="0" smtClean="0"/>
              <a:t>CA Punit Gupta. </a:t>
            </a:r>
            <a:endParaRPr lang="en-IN" dirty="0"/>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21</a:t>
            </a:fld>
            <a:endParaRPr lang="en-IN" dirty="0"/>
          </a:p>
        </p:txBody>
      </p:sp>
      <p:pic>
        <p:nvPicPr>
          <p:cNvPr id="23556" name="Picture 4" descr="\\Staff7\d\Mona\Payment of tax.WMF"/>
          <p:cNvPicPr>
            <a:picLocks noChangeAspect="1" noChangeArrowheads="1"/>
          </p:cNvPicPr>
          <p:nvPr/>
        </p:nvPicPr>
        <p:blipFill>
          <a:blip r:embed="rId2" cstate="print"/>
          <a:srcRect/>
          <a:stretch>
            <a:fillRect/>
          </a:stretch>
        </p:blipFill>
        <p:spPr bwMode="auto">
          <a:xfrm>
            <a:off x="7643834" y="5857892"/>
            <a:ext cx="1143024" cy="71435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wipe(down)">
                                      <p:cBhvr>
                                        <p:cTn id="7" dur="500"/>
                                        <p:tgtEl>
                                          <p:spTgt spid="23554">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3554">
                                            <p:txEl>
                                              <p:pRg st="1" end="1"/>
                                            </p:txEl>
                                          </p:spTgt>
                                        </p:tgtEl>
                                        <p:attrNameLst>
                                          <p:attrName>style.visibility</p:attrName>
                                        </p:attrNameLst>
                                      </p:cBhvr>
                                      <p:to>
                                        <p:strVal val="visible"/>
                                      </p:to>
                                    </p:set>
                                    <p:animEffect transition="in" filter="wipe(down)">
                                      <p:cBhvr>
                                        <p:cTn id="10" dur="500"/>
                                        <p:tgtEl>
                                          <p:spTgt spid="23554">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3554">
                                            <p:txEl>
                                              <p:pRg st="2" end="2"/>
                                            </p:txEl>
                                          </p:spTgt>
                                        </p:tgtEl>
                                        <p:attrNameLst>
                                          <p:attrName>style.visibility</p:attrName>
                                        </p:attrNameLst>
                                      </p:cBhvr>
                                      <p:to>
                                        <p:strVal val="visible"/>
                                      </p:to>
                                    </p:set>
                                    <p:animEffect transition="in" filter="wipe(down)">
                                      <p:cBhvr>
                                        <p:cTn id="13" dur="500"/>
                                        <p:tgtEl>
                                          <p:spTgt spid="23554">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3554">
                                            <p:txEl>
                                              <p:pRg st="3" end="3"/>
                                            </p:txEl>
                                          </p:spTgt>
                                        </p:tgtEl>
                                        <p:attrNameLst>
                                          <p:attrName>style.visibility</p:attrName>
                                        </p:attrNameLst>
                                      </p:cBhvr>
                                      <p:to>
                                        <p:strVal val="visible"/>
                                      </p:to>
                                    </p:set>
                                    <p:animEffect transition="in" filter="wipe(down)">
                                      <p:cBhvr>
                                        <p:cTn id="16" dur="500"/>
                                        <p:tgtEl>
                                          <p:spTgt spid="23554">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23554">
                                            <p:txEl>
                                              <p:pRg st="4" end="4"/>
                                            </p:txEl>
                                          </p:spTgt>
                                        </p:tgtEl>
                                        <p:attrNameLst>
                                          <p:attrName>style.visibility</p:attrName>
                                        </p:attrNameLst>
                                      </p:cBhvr>
                                      <p:to>
                                        <p:strVal val="visible"/>
                                      </p:to>
                                    </p:set>
                                    <p:animEffect transition="in" filter="wipe(down)">
                                      <p:cBhvr>
                                        <p:cTn id="21" dur="500"/>
                                        <p:tgtEl>
                                          <p:spTgt spid="2355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23554">
                                            <p:txEl>
                                              <p:pRg st="5" end="5"/>
                                            </p:txEl>
                                          </p:spTgt>
                                        </p:tgtEl>
                                        <p:attrNameLst>
                                          <p:attrName>style.visibility</p:attrName>
                                        </p:attrNameLst>
                                      </p:cBhvr>
                                      <p:to>
                                        <p:strVal val="visible"/>
                                      </p:to>
                                    </p:set>
                                    <p:animEffect transition="in" filter="wipe(down)">
                                      <p:cBhvr>
                                        <p:cTn id="26" dur="500"/>
                                        <p:tgtEl>
                                          <p:spTgt spid="2355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82594"/>
          </a:xfrm>
        </p:spPr>
        <p:txBody>
          <a:bodyPr/>
          <a:lstStyle/>
          <a:p>
            <a:pPr>
              <a:defRPr/>
            </a:pPr>
            <a:r>
              <a:rPr lang="en-US" sz="3200" b="0" dirty="0" smtClean="0">
                <a:effectLst/>
                <a:latin typeface="Calibri" pitchFamily="34" charset="0"/>
              </a:rPr>
              <a:t>Payment of Service Tax</a:t>
            </a:r>
            <a:endParaRPr lang="en-IN" sz="3200" b="0" dirty="0">
              <a:effectLst/>
              <a:latin typeface="Calibri" pitchFamily="34" charset="0"/>
            </a:endParaRPr>
          </a:p>
        </p:txBody>
      </p:sp>
      <p:sp>
        <p:nvSpPr>
          <p:cNvPr id="29698" name="Content Placeholder 1"/>
          <p:cNvSpPr>
            <a:spLocks noGrp="1"/>
          </p:cNvSpPr>
          <p:nvPr>
            <p:ph idx="1"/>
          </p:nvPr>
        </p:nvSpPr>
        <p:spPr>
          <a:xfrm>
            <a:off x="457200" y="785794"/>
            <a:ext cx="8229600" cy="5643602"/>
          </a:xfrm>
        </p:spPr>
        <p:txBody>
          <a:bodyPr/>
          <a:lstStyle/>
          <a:p>
            <a:pPr>
              <a:spcBef>
                <a:spcPts val="2400"/>
              </a:spcBef>
            </a:pPr>
            <a:r>
              <a:rPr lang="en-US" sz="2000" b="1" i="1" dirty="0" smtClean="0">
                <a:latin typeface="Calibri" pitchFamily="34" charset="0"/>
              </a:rPr>
              <a:t>E-payment – EASIEST – GAR-7 challan – </a:t>
            </a:r>
            <a:r>
              <a:rPr lang="en-US" sz="2000" i="1" dirty="0" smtClean="0">
                <a:latin typeface="Calibri" pitchFamily="34" charset="0"/>
              </a:rPr>
              <a:t>ACES site E-payment option will take you to payment modules – after filling the details the page will take to your bank site – after entering its username &amp; password- payment can be done &amp; challan be printed in PDF &amp; on plain paper for records</a:t>
            </a:r>
            <a:r>
              <a:rPr lang="en-US" sz="2000" b="1" i="1" dirty="0" smtClean="0">
                <a:latin typeface="Calibri" pitchFamily="34" charset="0"/>
              </a:rPr>
              <a:t>.  Challan Identification Number –  20 digit CIN – BSR- 7 –date -8 – Challan Sr NO 5 </a:t>
            </a:r>
          </a:p>
          <a:p>
            <a:pPr>
              <a:spcBef>
                <a:spcPts val="2400"/>
              </a:spcBef>
            </a:pPr>
            <a:r>
              <a:rPr lang="en-US" sz="2000" b="1" i="1" dirty="0" smtClean="0">
                <a:latin typeface="Calibri" pitchFamily="34" charset="0"/>
              </a:rPr>
              <a:t>If last day is bank holiday : tax can be paid  on next working day – Cir 63/12/2003 dtd 14-10-2003 </a:t>
            </a:r>
          </a:p>
          <a:p>
            <a:pPr>
              <a:spcBef>
                <a:spcPts val="2400"/>
              </a:spcBef>
            </a:pPr>
            <a:r>
              <a:rPr lang="en-US" sz="2000" b="1" i="1" dirty="0" smtClean="0">
                <a:latin typeface="Calibri" pitchFamily="34" charset="0"/>
              </a:rPr>
              <a:t>Effect of using wrong code: </a:t>
            </a:r>
            <a:r>
              <a:rPr lang="en-US" sz="2000" i="1" dirty="0" smtClean="0">
                <a:latin typeface="Calibri" pitchFamily="34" charset="0"/>
              </a:rPr>
              <a:t>If the assessee has used wrong accounting code, he need not be asked to pay service tax again and matter should be sorted out internally by department.</a:t>
            </a:r>
          </a:p>
          <a:p>
            <a:pPr>
              <a:spcBef>
                <a:spcPts val="2400"/>
              </a:spcBef>
            </a:pPr>
            <a:r>
              <a:rPr lang="en-IN" sz="2000" b="1" dirty="0" smtClean="0">
                <a:latin typeface="Calibri" pitchFamily="34" charset="0"/>
              </a:rPr>
              <a:t>Rounding of service tax: </a:t>
            </a:r>
            <a:r>
              <a:rPr lang="en-IN" sz="2000" i="1" dirty="0" smtClean="0">
                <a:latin typeface="Calibri" pitchFamily="34" charset="0"/>
              </a:rPr>
              <a:t>As per section 37D of The Central Excise Act, which is also applicable to Service Tax and Circular No. ST-53/2/2003, Dated 27.03.2003, the </a:t>
            </a:r>
            <a:r>
              <a:rPr lang="en-IN" sz="2000" i="1" u="sng" dirty="0" smtClean="0">
                <a:latin typeface="Calibri" pitchFamily="34" charset="0"/>
              </a:rPr>
              <a:t>Service tax amount payable is to be rounded off to the nearest rupee</a:t>
            </a:r>
            <a:r>
              <a:rPr lang="en-IN" sz="2000" i="1" dirty="0" smtClean="0">
                <a:latin typeface="Calibri" pitchFamily="34" charset="0"/>
              </a:rPr>
              <a:t>.</a:t>
            </a:r>
          </a:p>
          <a:p>
            <a:pPr>
              <a:spcBef>
                <a:spcPts val="2400"/>
              </a:spcBef>
              <a:buFont typeface="Wingdings 3" pitchFamily="18" charset="2"/>
              <a:buNone/>
            </a:pPr>
            <a:endParaRPr lang="en-IN" sz="2000" i="1" dirty="0" smtClean="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22</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wipe(down)">
                                      <p:cBhvr>
                                        <p:cTn id="7" dur="500"/>
                                        <p:tgtEl>
                                          <p:spTgt spid="296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9698">
                                            <p:txEl>
                                              <p:pRg st="1" end="1"/>
                                            </p:txEl>
                                          </p:spTgt>
                                        </p:tgtEl>
                                        <p:attrNameLst>
                                          <p:attrName>style.visibility</p:attrName>
                                        </p:attrNameLst>
                                      </p:cBhvr>
                                      <p:to>
                                        <p:strVal val="visible"/>
                                      </p:to>
                                    </p:set>
                                    <p:animEffect transition="in" filter="wipe(down)">
                                      <p:cBhvr>
                                        <p:cTn id="12" dur="500"/>
                                        <p:tgtEl>
                                          <p:spTgt spid="296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9698">
                                            <p:txEl>
                                              <p:pRg st="2" end="2"/>
                                            </p:txEl>
                                          </p:spTgt>
                                        </p:tgtEl>
                                        <p:attrNameLst>
                                          <p:attrName>style.visibility</p:attrName>
                                        </p:attrNameLst>
                                      </p:cBhvr>
                                      <p:to>
                                        <p:strVal val="visible"/>
                                      </p:to>
                                    </p:set>
                                    <p:animEffect transition="in" filter="wipe(down)">
                                      <p:cBhvr>
                                        <p:cTn id="17" dur="500"/>
                                        <p:tgtEl>
                                          <p:spTgt spid="296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9698">
                                            <p:txEl>
                                              <p:pRg st="3" end="3"/>
                                            </p:txEl>
                                          </p:spTgt>
                                        </p:tgtEl>
                                        <p:attrNameLst>
                                          <p:attrName>style.visibility</p:attrName>
                                        </p:attrNameLst>
                                      </p:cBhvr>
                                      <p:to>
                                        <p:strVal val="visible"/>
                                      </p:to>
                                    </p:set>
                                    <p:animEffect transition="in" filter="wipe(down)">
                                      <p:cBhvr>
                                        <p:cTn id="22" dur="500"/>
                                        <p:tgtEl>
                                          <p:spTgt spid="2969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sz="3200" b="0" dirty="0" smtClean="0">
                <a:effectLst/>
                <a:latin typeface="Calibri" pitchFamily="34" charset="0"/>
              </a:rPr>
              <a:t>Payment of Service Tax – Sec 68 and Rule 6</a:t>
            </a:r>
            <a:endParaRPr lang="en-IN" sz="3200" b="0" dirty="0"/>
          </a:p>
        </p:txBody>
      </p:sp>
      <p:sp>
        <p:nvSpPr>
          <p:cNvPr id="25602" name="Content Placeholder 1"/>
          <p:cNvSpPr>
            <a:spLocks noGrp="1"/>
          </p:cNvSpPr>
          <p:nvPr>
            <p:ph idx="1"/>
          </p:nvPr>
        </p:nvSpPr>
        <p:spPr>
          <a:xfrm>
            <a:off x="457200" y="1481138"/>
            <a:ext cx="8229600" cy="4876820"/>
          </a:xfrm>
        </p:spPr>
        <p:txBody>
          <a:bodyPr/>
          <a:lstStyle/>
          <a:p>
            <a:r>
              <a:rPr lang="en-US" sz="2400" i="1" dirty="0" smtClean="0">
                <a:latin typeface="Calibri" pitchFamily="34" charset="0"/>
                <a:ea typeface="Calibri" pitchFamily="34" charset="0"/>
                <a:cs typeface="Calibri" pitchFamily="34" charset="0"/>
              </a:rPr>
              <a:t>Normally service tax is payable on billing/accrual  basis for all categories of service providers- Rule 6(1) STR.  </a:t>
            </a:r>
          </a:p>
          <a:p>
            <a:r>
              <a:rPr lang="en-US" sz="2400" i="1" dirty="0" smtClean="0">
                <a:latin typeface="Calibri" pitchFamily="34" charset="0"/>
                <a:ea typeface="Calibri" pitchFamily="34" charset="0"/>
                <a:cs typeface="Calibri" pitchFamily="34" charset="0"/>
              </a:rPr>
              <a:t>4</a:t>
            </a:r>
            <a:r>
              <a:rPr lang="en-US" sz="2400" i="1" baseline="30000" dirty="0" smtClean="0">
                <a:latin typeface="Calibri" pitchFamily="34" charset="0"/>
                <a:ea typeface="Calibri" pitchFamily="34" charset="0"/>
                <a:cs typeface="Calibri" pitchFamily="34" charset="0"/>
              </a:rPr>
              <a:t>th</a:t>
            </a:r>
            <a:r>
              <a:rPr lang="en-US" sz="2400" i="1" dirty="0" smtClean="0">
                <a:latin typeface="Calibri" pitchFamily="34" charset="0"/>
                <a:ea typeface="Calibri" pitchFamily="34" charset="0"/>
                <a:cs typeface="Calibri" pitchFamily="34" charset="0"/>
              </a:rPr>
              <a:t> Proviso to above said rule gives </a:t>
            </a:r>
            <a:r>
              <a:rPr lang="en-US" sz="2400" i="1" u="sng" dirty="0" smtClean="0">
                <a:solidFill>
                  <a:schemeClr val="accent3"/>
                </a:solidFill>
                <a:latin typeface="Calibri" pitchFamily="34" charset="0"/>
                <a:ea typeface="Calibri" pitchFamily="34" charset="0"/>
                <a:cs typeface="Calibri" pitchFamily="34" charset="0"/>
              </a:rPr>
              <a:t>option</a:t>
            </a:r>
            <a:r>
              <a:rPr lang="en-US" sz="2400" i="1" dirty="0" smtClean="0">
                <a:latin typeface="Calibri" pitchFamily="34" charset="0"/>
                <a:ea typeface="Calibri" pitchFamily="34" charset="0"/>
                <a:cs typeface="Calibri" pitchFamily="34" charset="0"/>
              </a:rPr>
              <a:t> to pay Service Tax in the month/quarter in which payment is received – </a:t>
            </a:r>
          </a:p>
          <a:p>
            <a:pPr>
              <a:buNone/>
            </a:pPr>
            <a:r>
              <a:rPr lang="en-US" sz="2200" i="1" dirty="0" smtClean="0">
                <a:latin typeface="Calibri" pitchFamily="34" charset="0"/>
                <a:ea typeface="Calibri" pitchFamily="34" charset="0"/>
                <a:cs typeface="Calibri" pitchFamily="34" charset="0"/>
              </a:rPr>
              <a:t>In case of </a:t>
            </a:r>
            <a:r>
              <a:rPr lang="en-US" sz="2200" i="1" u="sng" dirty="0" smtClean="0">
                <a:latin typeface="Calibri" pitchFamily="34" charset="0"/>
                <a:ea typeface="Calibri" pitchFamily="34" charset="0"/>
                <a:cs typeface="Calibri" pitchFamily="34" charset="0"/>
              </a:rPr>
              <a:t>individual, proprietary firm, partnership firms  {</a:t>
            </a:r>
            <a:r>
              <a:rPr lang="en-US" sz="2200" i="1" u="sng" dirty="0" smtClean="0">
                <a:solidFill>
                  <a:srgbClr val="FF0000"/>
                </a:solidFill>
                <a:latin typeface="Calibri" pitchFamily="34" charset="0"/>
                <a:ea typeface="Calibri" pitchFamily="34" charset="0"/>
                <a:cs typeface="Calibri" pitchFamily="34" charset="0"/>
              </a:rPr>
              <a:t>and LLP ( ??)} </a:t>
            </a:r>
            <a:r>
              <a:rPr lang="en-US" sz="2200" i="1" dirty="0" smtClean="0">
                <a:solidFill>
                  <a:srgbClr val="FF0000"/>
                </a:solidFill>
                <a:latin typeface="Calibri" pitchFamily="34" charset="0"/>
                <a:ea typeface="Calibri" pitchFamily="34" charset="0"/>
                <a:cs typeface="Calibri" pitchFamily="34" charset="0"/>
              </a:rPr>
              <a:t> </a:t>
            </a:r>
          </a:p>
          <a:p>
            <a:pPr>
              <a:buNone/>
            </a:pPr>
            <a:endParaRPr lang="en-US" sz="2200" i="1" dirty="0" smtClean="0">
              <a:latin typeface="Calibri" pitchFamily="34" charset="0"/>
              <a:ea typeface="Calibri" pitchFamily="34" charset="0"/>
              <a:cs typeface="Calibri" pitchFamily="34" charset="0"/>
            </a:endParaRPr>
          </a:p>
          <a:p>
            <a:pPr>
              <a:buNone/>
            </a:pPr>
            <a:r>
              <a:rPr lang="en-US" sz="2200" i="1" dirty="0" smtClean="0">
                <a:latin typeface="Calibri" pitchFamily="34" charset="0"/>
                <a:ea typeface="Calibri" pitchFamily="34" charset="0"/>
                <a:cs typeface="Calibri" pitchFamily="34" charset="0"/>
              </a:rPr>
              <a:t>whose </a:t>
            </a:r>
            <a:r>
              <a:rPr lang="en-US" sz="2200" i="1" u="sng" dirty="0" smtClean="0">
                <a:latin typeface="Calibri" pitchFamily="34" charset="0"/>
                <a:ea typeface="Calibri" pitchFamily="34" charset="0"/>
                <a:cs typeface="Calibri" pitchFamily="34" charset="0"/>
              </a:rPr>
              <a:t>aggregate value of taxable services </a:t>
            </a:r>
            <a:r>
              <a:rPr lang="en-US" sz="2200" i="1" u="sng" dirty="0" smtClean="0">
                <a:solidFill>
                  <a:srgbClr val="FF0000"/>
                </a:solidFill>
                <a:latin typeface="Calibri" pitchFamily="34" charset="0"/>
                <a:ea typeface="Calibri" pitchFamily="34" charset="0"/>
                <a:cs typeface="Calibri" pitchFamily="34" charset="0"/>
              </a:rPr>
              <a:t>(provided)  </a:t>
            </a:r>
            <a:r>
              <a:rPr lang="en-US" sz="2200" i="1" u="sng" dirty="0" smtClean="0">
                <a:latin typeface="Calibri" pitchFamily="34" charset="0"/>
                <a:ea typeface="Calibri" pitchFamily="34" charset="0"/>
                <a:cs typeface="Calibri" pitchFamily="34" charset="0"/>
              </a:rPr>
              <a:t>is Rs 50 lakh rupees or less</a:t>
            </a:r>
            <a:r>
              <a:rPr lang="en-US" sz="2200" i="1" dirty="0" smtClean="0">
                <a:latin typeface="Calibri" pitchFamily="34" charset="0"/>
                <a:ea typeface="Calibri" pitchFamily="34" charset="0"/>
                <a:cs typeface="Calibri" pitchFamily="34" charset="0"/>
              </a:rPr>
              <a:t>  in the </a:t>
            </a:r>
            <a:r>
              <a:rPr lang="en-US" sz="2200" i="1" u="sng" dirty="0" smtClean="0">
                <a:solidFill>
                  <a:srgbClr val="00B0F0"/>
                </a:solidFill>
                <a:latin typeface="Calibri" pitchFamily="34" charset="0"/>
                <a:ea typeface="Calibri" pitchFamily="34" charset="0"/>
                <a:cs typeface="Calibri" pitchFamily="34" charset="0"/>
              </a:rPr>
              <a:t>previous</a:t>
            </a:r>
            <a:r>
              <a:rPr lang="en-US" sz="2200" i="1" u="sng" dirty="0" smtClean="0">
                <a:latin typeface="Calibri" pitchFamily="34" charset="0"/>
                <a:ea typeface="Calibri" pitchFamily="34" charset="0"/>
                <a:cs typeface="Calibri" pitchFamily="34" charset="0"/>
              </a:rPr>
              <a:t> financial year</a:t>
            </a:r>
            <a:r>
              <a:rPr lang="en-US" sz="2200" i="1" dirty="0" smtClean="0">
                <a:latin typeface="Calibri" pitchFamily="34" charset="0"/>
                <a:ea typeface="Calibri" pitchFamily="34" charset="0"/>
                <a:cs typeface="Calibri" pitchFamily="34" charset="0"/>
              </a:rPr>
              <a:t>, </a:t>
            </a:r>
          </a:p>
          <a:p>
            <a:pPr>
              <a:buNone/>
            </a:pPr>
            <a:endParaRPr lang="en-US" sz="2200" i="1" dirty="0" smtClean="0">
              <a:latin typeface="Calibri" pitchFamily="34" charset="0"/>
              <a:ea typeface="Calibri" pitchFamily="34" charset="0"/>
              <a:cs typeface="Calibri" pitchFamily="34" charset="0"/>
            </a:endParaRPr>
          </a:p>
          <a:p>
            <a:pPr>
              <a:buNone/>
            </a:pPr>
            <a:r>
              <a:rPr lang="en-US" sz="2200" i="1" dirty="0" smtClean="0">
                <a:latin typeface="Calibri" pitchFamily="34" charset="0"/>
                <a:ea typeface="Calibri" pitchFamily="34" charset="0"/>
                <a:cs typeface="Calibri" pitchFamily="34" charset="0"/>
              </a:rPr>
              <a:t> the service provider shall have the </a:t>
            </a:r>
            <a:r>
              <a:rPr lang="en-US" sz="2200" i="1" u="sng" dirty="0" smtClean="0">
                <a:latin typeface="Calibri" pitchFamily="34" charset="0"/>
                <a:ea typeface="Calibri" pitchFamily="34" charset="0"/>
                <a:cs typeface="Calibri" pitchFamily="34" charset="0"/>
              </a:rPr>
              <a:t>option</a:t>
            </a:r>
            <a:r>
              <a:rPr lang="en-US" sz="2200" i="1" dirty="0" smtClean="0">
                <a:latin typeface="Calibri" pitchFamily="34" charset="0"/>
                <a:ea typeface="Calibri" pitchFamily="34" charset="0"/>
                <a:cs typeface="Calibri" pitchFamily="34" charset="0"/>
              </a:rPr>
              <a:t> to pay tax on </a:t>
            </a:r>
            <a:r>
              <a:rPr lang="en-US" sz="2200" i="1" u="sng" dirty="0" smtClean="0">
                <a:latin typeface="Calibri" pitchFamily="34" charset="0"/>
                <a:ea typeface="Calibri" pitchFamily="34" charset="0"/>
                <a:cs typeface="Calibri" pitchFamily="34" charset="0"/>
              </a:rPr>
              <a:t>receipt basis</a:t>
            </a:r>
            <a:r>
              <a:rPr lang="en-US" sz="2200" i="1" dirty="0" smtClean="0">
                <a:latin typeface="Calibri" pitchFamily="34" charset="0"/>
                <a:ea typeface="Calibri" pitchFamily="34" charset="0"/>
                <a:cs typeface="Calibri" pitchFamily="34" charset="0"/>
              </a:rPr>
              <a:t> up to a total value of taxable service </a:t>
            </a:r>
            <a:r>
              <a:rPr lang="en-US" sz="2200" i="1" u="sng" dirty="0" smtClean="0">
                <a:solidFill>
                  <a:srgbClr val="FF0000"/>
                </a:solidFill>
                <a:latin typeface="Calibri" pitchFamily="34" charset="0"/>
                <a:ea typeface="Calibri" pitchFamily="34" charset="0"/>
                <a:cs typeface="Calibri" pitchFamily="34" charset="0"/>
              </a:rPr>
              <a:t>(provided)  is Rs</a:t>
            </a:r>
            <a:r>
              <a:rPr lang="en-US" sz="2200" i="1" dirty="0" smtClean="0">
                <a:latin typeface="Calibri" pitchFamily="34" charset="0"/>
                <a:ea typeface="Calibri" pitchFamily="34" charset="0"/>
                <a:cs typeface="Calibri" pitchFamily="34" charset="0"/>
              </a:rPr>
              <a:t>  50 lakhs in the </a:t>
            </a:r>
            <a:r>
              <a:rPr lang="en-US" sz="2400" i="1" u="sng" dirty="0" smtClean="0">
                <a:solidFill>
                  <a:srgbClr val="00B050"/>
                </a:solidFill>
                <a:latin typeface="Calibri" pitchFamily="34" charset="0"/>
                <a:ea typeface="Calibri" pitchFamily="34" charset="0"/>
                <a:cs typeface="Calibri" pitchFamily="34" charset="0"/>
              </a:rPr>
              <a:t>current</a:t>
            </a:r>
            <a:r>
              <a:rPr lang="en-US" sz="2200" i="1" dirty="0" smtClean="0">
                <a:latin typeface="Calibri" pitchFamily="34" charset="0"/>
                <a:ea typeface="Calibri" pitchFamily="34" charset="0"/>
                <a:cs typeface="Calibri" pitchFamily="34" charset="0"/>
              </a:rPr>
              <a:t> financial year.</a:t>
            </a:r>
          </a:p>
          <a:p>
            <a:endParaRPr lang="en-IN" dirty="0" smtClean="0"/>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23</a:t>
            </a:fld>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IN" sz="3600" b="0" dirty="0" smtClean="0">
                <a:effectLst/>
                <a:latin typeface="Calibri" pitchFamily="34" charset="0"/>
              </a:rPr>
              <a:t>Advance Payment of Service Tax [Rule 6(1A)]</a:t>
            </a:r>
            <a:endParaRPr lang="en-IN" b="0" dirty="0">
              <a:effectLst/>
            </a:endParaRPr>
          </a:p>
        </p:txBody>
      </p:sp>
      <p:sp>
        <p:nvSpPr>
          <p:cNvPr id="26626" name="Content Placeholder 1"/>
          <p:cNvSpPr>
            <a:spLocks noGrp="1"/>
          </p:cNvSpPr>
          <p:nvPr>
            <p:ph idx="1"/>
          </p:nvPr>
        </p:nvSpPr>
        <p:spPr/>
        <p:txBody>
          <a:bodyPr/>
          <a:lstStyle/>
          <a:p>
            <a:pPr eaLnBrk="1" hangingPunct="1">
              <a:spcBef>
                <a:spcPts val="1800"/>
              </a:spcBef>
              <a:buFont typeface="Wingdings 3" pitchFamily="18" charset="2"/>
              <a:buNone/>
            </a:pPr>
            <a:r>
              <a:rPr lang="en-US" sz="2400" i="1" dirty="0" smtClean="0">
                <a:latin typeface="Calibri" pitchFamily="34" charset="0"/>
                <a:ea typeface="Calibri" pitchFamily="34" charset="0"/>
                <a:cs typeface="Calibri" pitchFamily="34" charset="0"/>
              </a:rPr>
              <a:t>	Assessee may  suo –motto  / on its own  -   </a:t>
            </a:r>
            <a:r>
              <a:rPr lang="en-US" sz="2400" i="1" dirty="0" smtClean="0">
                <a:solidFill>
                  <a:srgbClr val="FF0000"/>
                </a:solidFill>
                <a:latin typeface="Calibri" pitchFamily="34" charset="0"/>
                <a:ea typeface="Calibri" pitchFamily="34" charset="0"/>
                <a:cs typeface="Calibri" pitchFamily="34" charset="0"/>
              </a:rPr>
              <a:t>pay service tax in advance</a:t>
            </a:r>
            <a:r>
              <a:rPr lang="en-US" sz="2400" i="1" dirty="0" smtClean="0">
                <a:latin typeface="Calibri" pitchFamily="34" charset="0"/>
                <a:ea typeface="Calibri" pitchFamily="34" charset="0"/>
                <a:cs typeface="Calibri" pitchFamily="34" charset="0"/>
              </a:rPr>
              <a:t> against his liability for the subsequent period provided: </a:t>
            </a:r>
          </a:p>
          <a:p>
            <a:pPr lvl="1" indent="-255588" eaLnBrk="1" hangingPunct="1">
              <a:spcBef>
                <a:spcPts val="1800"/>
              </a:spcBef>
              <a:buFont typeface="Wingdings" pitchFamily="2" charset="2"/>
              <a:buChar char="Ø"/>
            </a:pPr>
            <a:r>
              <a:rPr lang="en-US" sz="2200" i="1" dirty="0" smtClean="0">
                <a:latin typeface="Calibri" pitchFamily="34" charset="0"/>
                <a:ea typeface="Calibri" pitchFamily="34" charset="0"/>
                <a:cs typeface="Calibri" pitchFamily="34" charset="0"/>
              </a:rPr>
              <a:t>He intimates to Superintendent within 15 days from the date of payment</a:t>
            </a:r>
          </a:p>
          <a:p>
            <a:pPr lvl="1" indent="-255588" eaLnBrk="1" hangingPunct="1">
              <a:spcBef>
                <a:spcPts val="1800"/>
              </a:spcBef>
              <a:buFont typeface="Wingdings" pitchFamily="2" charset="2"/>
              <a:buChar char="Ø"/>
            </a:pPr>
            <a:r>
              <a:rPr lang="en-US" sz="2200" i="1" dirty="0" smtClean="0">
                <a:latin typeface="Calibri" pitchFamily="34" charset="0"/>
                <a:ea typeface="Calibri" pitchFamily="34" charset="0"/>
                <a:cs typeface="Calibri" pitchFamily="34" charset="0"/>
              </a:rPr>
              <a:t>Indicate details of advance payment and its adjustment in the subsequent return</a:t>
            </a:r>
            <a:endParaRPr lang="en-IN" sz="2200" dirty="0" smtClean="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24</a:t>
            </a:fld>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796908"/>
          </a:xfrm>
        </p:spPr>
        <p:txBody>
          <a:bodyPr>
            <a:normAutofit fontScale="90000"/>
          </a:bodyPr>
          <a:lstStyle/>
          <a:p>
            <a:pPr>
              <a:defRPr/>
            </a:pPr>
            <a:r>
              <a:rPr lang="en-IN" sz="2400" b="0" dirty="0" smtClean="0">
                <a:effectLst/>
                <a:latin typeface="Calibri" pitchFamily="34" charset="0"/>
              </a:rPr>
              <a:t>Adjustment Of Excess Service Tax Paid [Rule 6(3), 6(4A), 6(4B) and 6(4C)]</a:t>
            </a:r>
          </a:p>
        </p:txBody>
      </p:sp>
      <p:sp>
        <p:nvSpPr>
          <p:cNvPr id="27650" name="Content Placeholder 2"/>
          <p:cNvSpPr>
            <a:spLocks noGrp="1"/>
          </p:cNvSpPr>
          <p:nvPr>
            <p:ph idx="1"/>
          </p:nvPr>
        </p:nvSpPr>
        <p:spPr>
          <a:xfrm>
            <a:off x="457200" y="1142984"/>
            <a:ext cx="8229600" cy="4864116"/>
          </a:xfrm>
        </p:spPr>
        <p:txBody>
          <a:bodyPr/>
          <a:lstStyle/>
          <a:p>
            <a:pPr eaLnBrk="1" hangingPunct="1">
              <a:spcBef>
                <a:spcPts val="1200"/>
              </a:spcBef>
              <a:buFont typeface="Wingdings" pitchFamily="2" charset="2"/>
              <a:buChar char="Ø"/>
            </a:pPr>
            <a:r>
              <a:rPr lang="en-IN" sz="2200" i="1" dirty="0" smtClean="0">
                <a:latin typeface="Calibri" pitchFamily="34" charset="0"/>
                <a:ea typeface="Calibri" pitchFamily="34" charset="0"/>
                <a:cs typeface="Calibri" pitchFamily="34" charset="0"/>
              </a:rPr>
              <a:t>Where an assessee has </a:t>
            </a:r>
            <a:r>
              <a:rPr lang="en-IN" sz="2200" i="1" u="sng" dirty="0" smtClean="0">
                <a:latin typeface="Calibri" pitchFamily="34" charset="0"/>
                <a:ea typeface="Calibri" pitchFamily="34" charset="0"/>
                <a:cs typeface="Calibri" pitchFamily="34" charset="0"/>
              </a:rPr>
              <a:t>issued an invoice, or received any payment</a:t>
            </a:r>
            <a:r>
              <a:rPr lang="en-IN" sz="2200" i="1" dirty="0" smtClean="0">
                <a:latin typeface="Calibri" pitchFamily="34" charset="0"/>
                <a:ea typeface="Calibri" pitchFamily="34" charset="0"/>
                <a:cs typeface="Calibri" pitchFamily="34" charset="0"/>
              </a:rPr>
              <a:t>, against a service to be provided which is </a:t>
            </a:r>
            <a:r>
              <a:rPr lang="en-IN" sz="2200" i="1" u="sng" dirty="0" smtClean="0">
                <a:latin typeface="Calibri" pitchFamily="34" charset="0"/>
                <a:ea typeface="Calibri" pitchFamily="34" charset="0"/>
                <a:cs typeface="Calibri" pitchFamily="34" charset="0"/>
              </a:rPr>
              <a:t>not so provided </a:t>
            </a:r>
            <a:r>
              <a:rPr lang="en-IN" sz="2200" i="1" dirty="0" smtClean="0">
                <a:latin typeface="Calibri" pitchFamily="34" charset="0"/>
                <a:ea typeface="Calibri" pitchFamily="34" charset="0"/>
                <a:cs typeface="Calibri" pitchFamily="34" charset="0"/>
              </a:rPr>
              <a:t>by him either </a:t>
            </a:r>
            <a:r>
              <a:rPr lang="en-IN" sz="2200" i="1" u="sng" dirty="0" smtClean="0">
                <a:latin typeface="Calibri" pitchFamily="34" charset="0"/>
                <a:ea typeface="Calibri" pitchFamily="34" charset="0"/>
                <a:cs typeface="Calibri" pitchFamily="34" charset="0"/>
              </a:rPr>
              <a:t>wholly or partially</a:t>
            </a:r>
            <a:r>
              <a:rPr lang="en-IN" sz="2200" i="1" dirty="0" smtClean="0">
                <a:latin typeface="Calibri" pitchFamily="34" charset="0"/>
                <a:ea typeface="Calibri" pitchFamily="34" charset="0"/>
                <a:cs typeface="Calibri" pitchFamily="34" charset="0"/>
              </a:rPr>
              <a:t> for any reason or where the </a:t>
            </a:r>
            <a:r>
              <a:rPr lang="en-IN" sz="2200" i="1" u="sng" dirty="0" smtClean="0">
                <a:latin typeface="Calibri" pitchFamily="34" charset="0"/>
                <a:ea typeface="Calibri" pitchFamily="34" charset="0"/>
                <a:cs typeface="Calibri" pitchFamily="34" charset="0"/>
              </a:rPr>
              <a:t>amount of invoice is renegotiated </a:t>
            </a:r>
            <a:r>
              <a:rPr lang="en-IN" sz="2200" i="1" dirty="0" smtClean="0">
                <a:latin typeface="Calibri" pitchFamily="34" charset="0"/>
                <a:ea typeface="Calibri" pitchFamily="34" charset="0"/>
                <a:cs typeface="Calibri" pitchFamily="34" charset="0"/>
              </a:rPr>
              <a:t>due to </a:t>
            </a:r>
            <a:r>
              <a:rPr lang="en-IN" sz="2200" i="1" u="sng" dirty="0" smtClean="0">
                <a:latin typeface="Calibri" pitchFamily="34" charset="0"/>
                <a:ea typeface="Calibri" pitchFamily="34" charset="0"/>
                <a:cs typeface="Calibri" pitchFamily="34" charset="0"/>
              </a:rPr>
              <a:t>deficient provision of service, or any terms contained in a contract</a:t>
            </a:r>
            <a:r>
              <a:rPr lang="en-IN" sz="2200" i="1" dirty="0" smtClean="0">
                <a:latin typeface="Calibri" pitchFamily="34" charset="0"/>
                <a:ea typeface="Calibri" pitchFamily="34" charset="0"/>
                <a:cs typeface="Calibri" pitchFamily="34" charset="0"/>
              </a:rPr>
              <a:t>, the assessee may take the credit of such excess service tax paid by him, if the assessee,—</a:t>
            </a:r>
          </a:p>
          <a:p>
            <a:pPr marL="800100" lvl="1" indent="-342900" eaLnBrk="1" hangingPunct="1">
              <a:spcBef>
                <a:spcPts val="1200"/>
              </a:spcBef>
              <a:buFont typeface="Calibri" pitchFamily="34" charset="0"/>
              <a:buAutoNum type="alphaLcParenR"/>
            </a:pPr>
            <a:r>
              <a:rPr lang="en-IN" sz="2200" i="1" dirty="0" smtClean="0">
                <a:latin typeface="Calibri" pitchFamily="34" charset="0"/>
                <a:ea typeface="Calibri" pitchFamily="34" charset="0"/>
                <a:cs typeface="Calibri" pitchFamily="34" charset="0"/>
              </a:rPr>
              <a:t>has </a:t>
            </a:r>
            <a:r>
              <a:rPr lang="en-IN" sz="2200" i="1" u="sng" dirty="0" smtClean="0">
                <a:latin typeface="Calibri" pitchFamily="34" charset="0"/>
                <a:ea typeface="Calibri" pitchFamily="34" charset="0"/>
                <a:cs typeface="Calibri" pitchFamily="34" charset="0"/>
              </a:rPr>
              <a:t>refunded the payment</a:t>
            </a:r>
            <a:r>
              <a:rPr lang="en-IN" sz="2200" i="1" dirty="0" smtClean="0">
                <a:latin typeface="Calibri" pitchFamily="34" charset="0"/>
                <a:ea typeface="Calibri" pitchFamily="34" charset="0"/>
                <a:cs typeface="Calibri" pitchFamily="34" charset="0"/>
              </a:rPr>
              <a:t> or part thereof, so received for the service provided to the person from whom it was received; or</a:t>
            </a:r>
          </a:p>
          <a:p>
            <a:pPr marL="800100" lvl="1" indent="-342900" eaLnBrk="1" hangingPunct="1">
              <a:spcBef>
                <a:spcPts val="1200"/>
              </a:spcBef>
              <a:buFont typeface="Calibri" pitchFamily="34" charset="0"/>
              <a:buAutoNum type="alphaLcParenR"/>
            </a:pPr>
            <a:r>
              <a:rPr lang="en-IN" sz="2200" i="1" dirty="0" smtClean="0">
                <a:latin typeface="Calibri" pitchFamily="34" charset="0"/>
                <a:ea typeface="Calibri" pitchFamily="34" charset="0"/>
                <a:cs typeface="Calibri" pitchFamily="34" charset="0"/>
              </a:rPr>
              <a:t>has </a:t>
            </a:r>
            <a:r>
              <a:rPr lang="en-IN" sz="2200" i="1" u="sng" dirty="0" smtClean="0">
                <a:latin typeface="Calibri" pitchFamily="34" charset="0"/>
                <a:ea typeface="Calibri" pitchFamily="34" charset="0"/>
                <a:cs typeface="Calibri" pitchFamily="34" charset="0"/>
              </a:rPr>
              <a:t>issued a credit note</a:t>
            </a:r>
            <a:r>
              <a:rPr lang="en-IN" sz="2200" i="1" dirty="0" smtClean="0">
                <a:latin typeface="Calibri" pitchFamily="34" charset="0"/>
                <a:ea typeface="Calibri" pitchFamily="34" charset="0"/>
                <a:cs typeface="Calibri" pitchFamily="34" charset="0"/>
              </a:rPr>
              <a:t> for the value of the service not so provided to the person to whom such an invoice had been issued. [Rule 6(3)]</a:t>
            </a:r>
          </a:p>
          <a:p>
            <a:pPr eaLnBrk="1" hangingPunct="1">
              <a:buFont typeface="Wingdings" pitchFamily="2" charset="2"/>
              <a:buChar char="Ø"/>
            </a:pPr>
            <a:endParaRPr lang="en-IN" sz="2000" i="1" dirty="0" smtClean="0">
              <a:latin typeface="Calibri" pitchFamily="34" charset="0"/>
              <a:ea typeface="Calibri" pitchFamily="34" charset="0"/>
              <a:cs typeface="Calibri" pitchFamily="34" charset="0"/>
            </a:endParaRPr>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25</a:t>
            </a:fld>
            <a:endParaRPr lang="en-IN" dirty="0"/>
          </a:p>
        </p:txBody>
      </p:sp>
      <p:pic>
        <p:nvPicPr>
          <p:cNvPr id="27652" name="Picture 4" descr="\\Staff7\d\Mona\Payment of tax.WMF"/>
          <p:cNvPicPr>
            <a:picLocks noChangeAspect="1" noChangeArrowheads="1"/>
          </p:cNvPicPr>
          <p:nvPr/>
        </p:nvPicPr>
        <p:blipFill>
          <a:blip r:embed="rId2" cstate="print"/>
          <a:srcRect/>
          <a:stretch>
            <a:fillRect/>
          </a:stretch>
        </p:blipFill>
        <p:spPr bwMode="auto">
          <a:xfrm rot="-1397208">
            <a:off x="6854825" y="5588000"/>
            <a:ext cx="1957388" cy="908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922337"/>
          </a:xfrm>
        </p:spPr>
        <p:txBody>
          <a:bodyPr>
            <a:noAutofit/>
          </a:bodyPr>
          <a:lstStyle/>
          <a:p>
            <a:pPr eaLnBrk="1" fontAlgn="auto" hangingPunct="1">
              <a:spcAft>
                <a:spcPts val="0"/>
              </a:spcAft>
              <a:defRPr/>
            </a:pPr>
            <a:r>
              <a:rPr lang="en-IN" sz="3200" b="0" dirty="0" smtClean="0">
                <a:effectLst/>
                <a:latin typeface="Calibri" pitchFamily="34" charset="0"/>
              </a:rPr>
              <a:t>Adjustment of Excess Service Tax Paid [Rule 6(3), 6(4A), 6(4B) and 6(4C)]</a:t>
            </a:r>
            <a:endParaRPr lang="en-IN" sz="3200" dirty="0" smtClean="0">
              <a:effectLst/>
              <a:latin typeface="Calibri" pitchFamily="34" charset="0"/>
            </a:endParaRPr>
          </a:p>
        </p:txBody>
      </p:sp>
      <p:sp>
        <p:nvSpPr>
          <p:cNvPr id="27650" name="Content Placeholder 2"/>
          <p:cNvSpPr>
            <a:spLocks noGrp="1"/>
          </p:cNvSpPr>
          <p:nvPr>
            <p:ph idx="1"/>
          </p:nvPr>
        </p:nvSpPr>
        <p:spPr>
          <a:xfrm>
            <a:off x="457200" y="1412875"/>
            <a:ext cx="8229600" cy="4713288"/>
          </a:xfrm>
        </p:spPr>
        <p:txBody>
          <a:bodyPr/>
          <a:lstStyle/>
          <a:p>
            <a:pPr eaLnBrk="1" hangingPunct="1">
              <a:spcBef>
                <a:spcPts val="1200"/>
              </a:spcBef>
              <a:buFont typeface="Wingdings" pitchFamily="2" charset="2"/>
              <a:buChar char="Ø"/>
            </a:pPr>
            <a:r>
              <a:rPr lang="en-US" sz="2200" i="1" smtClean="0">
                <a:latin typeface="Calibri" pitchFamily="34" charset="0"/>
                <a:ea typeface="Calibri" pitchFamily="34" charset="0"/>
                <a:cs typeface="Calibri" pitchFamily="34" charset="0"/>
              </a:rPr>
              <a:t>Asessee may </a:t>
            </a:r>
            <a:r>
              <a:rPr lang="en-US" sz="2200" i="1" u="sng" smtClean="0">
                <a:latin typeface="Calibri" pitchFamily="34" charset="0"/>
                <a:ea typeface="Calibri" pitchFamily="34" charset="0"/>
                <a:cs typeface="Calibri" pitchFamily="34" charset="0"/>
              </a:rPr>
              <a:t>adjust excess payment</a:t>
            </a:r>
            <a:r>
              <a:rPr lang="en-US" sz="2200" i="1" smtClean="0">
                <a:latin typeface="Calibri" pitchFamily="34" charset="0"/>
                <a:ea typeface="Calibri" pitchFamily="34" charset="0"/>
                <a:cs typeface="Calibri" pitchFamily="34" charset="0"/>
              </a:rPr>
              <a:t> of service tax against his service tax liability for the succeeding month / quarter and the excess amount paid is on account of </a:t>
            </a:r>
            <a:r>
              <a:rPr lang="en-US" sz="2200" i="1" u="sng" smtClean="0">
                <a:latin typeface="Calibri" pitchFamily="34" charset="0"/>
                <a:ea typeface="Calibri" pitchFamily="34" charset="0"/>
                <a:cs typeface="Calibri" pitchFamily="34" charset="0"/>
              </a:rPr>
              <a:t>reasons not involving interpretation of law, taxability, valuation or applicability of any exemption notification</a:t>
            </a:r>
            <a:r>
              <a:rPr lang="en-US" sz="2200" i="1" smtClean="0">
                <a:latin typeface="Calibri" pitchFamily="34" charset="0"/>
                <a:ea typeface="Calibri" pitchFamily="34" charset="0"/>
                <a:cs typeface="Calibri" pitchFamily="34" charset="0"/>
              </a:rPr>
              <a:t>. </a:t>
            </a:r>
            <a:r>
              <a:rPr lang="en-IN" sz="2200" i="1" smtClean="0">
                <a:latin typeface="Calibri" pitchFamily="34" charset="0"/>
                <a:ea typeface="Calibri" pitchFamily="34" charset="0"/>
                <a:cs typeface="Calibri" pitchFamily="34" charset="0"/>
              </a:rPr>
              <a:t>[Rule 6(4A) &amp; (4B)]</a:t>
            </a:r>
            <a:endParaRPr lang="en-US" sz="2200" i="1" smtClean="0">
              <a:latin typeface="Calibri" pitchFamily="34" charset="0"/>
              <a:ea typeface="Calibri" pitchFamily="34" charset="0"/>
              <a:cs typeface="Calibri" pitchFamily="34" charset="0"/>
            </a:endParaRPr>
          </a:p>
          <a:p>
            <a:pPr eaLnBrk="1" hangingPunct="1">
              <a:spcBef>
                <a:spcPts val="1200"/>
              </a:spcBef>
              <a:buFont typeface="Wingdings" pitchFamily="2" charset="2"/>
              <a:buChar char="Ø"/>
            </a:pPr>
            <a:r>
              <a:rPr lang="en-IN" sz="2200" i="1" smtClean="0">
                <a:latin typeface="Calibri" pitchFamily="34" charset="0"/>
                <a:ea typeface="Calibri" pitchFamily="34" charset="0"/>
                <a:cs typeface="Calibri" pitchFamily="34" charset="0"/>
              </a:rPr>
              <a:t>In respect of service of </a:t>
            </a:r>
            <a:r>
              <a:rPr lang="en-IN" sz="2200" i="1" u="sng" smtClean="0">
                <a:latin typeface="Calibri" pitchFamily="34" charset="0"/>
                <a:ea typeface="Calibri" pitchFamily="34" charset="0"/>
                <a:cs typeface="Calibri" pitchFamily="34" charset="0"/>
              </a:rPr>
              <a:t>renting of immovable property </a:t>
            </a:r>
            <a:r>
              <a:rPr lang="en-IN" sz="2200" i="1" smtClean="0">
                <a:latin typeface="Calibri" pitchFamily="34" charset="0"/>
                <a:ea typeface="Calibri" pitchFamily="34" charset="0"/>
                <a:cs typeface="Calibri" pitchFamily="34" charset="0"/>
              </a:rPr>
              <a:t>any </a:t>
            </a:r>
            <a:r>
              <a:rPr lang="en-IN" sz="2200" i="1" u="sng" smtClean="0">
                <a:latin typeface="Calibri" pitchFamily="34" charset="0"/>
                <a:ea typeface="Calibri" pitchFamily="34" charset="0"/>
                <a:cs typeface="Calibri" pitchFamily="34" charset="0"/>
              </a:rPr>
              <a:t>excess payment</a:t>
            </a:r>
            <a:r>
              <a:rPr lang="en-IN" sz="2200" i="1" smtClean="0">
                <a:latin typeface="Calibri" pitchFamily="34" charset="0"/>
                <a:ea typeface="Calibri" pitchFamily="34" charset="0"/>
                <a:cs typeface="Calibri" pitchFamily="34" charset="0"/>
              </a:rPr>
              <a:t> of service tax for a month or quarter, on </a:t>
            </a:r>
            <a:r>
              <a:rPr lang="en-IN" sz="2200" i="1" u="sng" smtClean="0">
                <a:latin typeface="Calibri" pitchFamily="34" charset="0"/>
                <a:ea typeface="Calibri" pitchFamily="34" charset="0"/>
                <a:cs typeface="Calibri" pitchFamily="34" charset="0"/>
              </a:rPr>
              <a:t>account of non-availment</a:t>
            </a:r>
            <a:r>
              <a:rPr lang="en-IN" sz="2200" i="1" smtClean="0">
                <a:latin typeface="Calibri" pitchFamily="34" charset="0"/>
                <a:ea typeface="Calibri" pitchFamily="34" charset="0"/>
                <a:cs typeface="Calibri" pitchFamily="34" charset="0"/>
              </a:rPr>
              <a:t> of deduction of property tax paid in terms of Notification No. 29/2012-ST, the assessee may </a:t>
            </a:r>
            <a:r>
              <a:rPr lang="en-IN" sz="2200" i="1" u="sng" smtClean="0">
                <a:latin typeface="Calibri" pitchFamily="34" charset="0"/>
                <a:ea typeface="Calibri" pitchFamily="34" charset="0"/>
                <a:cs typeface="Calibri" pitchFamily="34" charset="0"/>
              </a:rPr>
              <a:t>adjust such excess</a:t>
            </a:r>
            <a:r>
              <a:rPr lang="en-IN" sz="2200" i="1" smtClean="0">
                <a:latin typeface="Calibri" pitchFamily="34" charset="0"/>
                <a:ea typeface="Calibri" pitchFamily="34" charset="0"/>
                <a:cs typeface="Calibri" pitchFamily="34" charset="0"/>
              </a:rPr>
              <a:t> amount paid </a:t>
            </a:r>
            <a:r>
              <a:rPr lang="en-IN" sz="2200" i="1" u="sng" smtClean="0">
                <a:latin typeface="Calibri" pitchFamily="34" charset="0"/>
                <a:ea typeface="Calibri" pitchFamily="34" charset="0"/>
                <a:cs typeface="Calibri" pitchFamily="34" charset="0"/>
              </a:rPr>
              <a:t>within one year</a:t>
            </a:r>
            <a:r>
              <a:rPr lang="en-IN" sz="2200" i="1" smtClean="0">
                <a:latin typeface="Calibri" pitchFamily="34" charset="0"/>
                <a:ea typeface="Calibri" pitchFamily="34" charset="0"/>
                <a:cs typeface="Calibri" pitchFamily="34" charset="0"/>
              </a:rPr>
              <a:t> from the date of payment of such property tax and the details of such adjustment shall be intimated to the Superintendent within a period of fifteen days from the date of such adjustment. [Rule 6(4A)]</a:t>
            </a:r>
            <a:endParaRPr lang="en-US" sz="2200" i="1" smtClean="0">
              <a:latin typeface="Calibri" pitchFamily="34" charset="0"/>
              <a:ea typeface="Calibri" pitchFamily="34" charset="0"/>
              <a:cs typeface="Calibri" pitchFamily="34" charset="0"/>
            </a:endParaRPr>
          </a:p>
          <a:p>
            <a:pPr eaLnBrk="1" hangingPunct="1">
              <a:spcBef>
                <a:spcPts val="1200"/>
              </a:spcBef>
              <a:buFont typeface="Wingdings" pitchFamily="2" charset="2"/>
              <a:buChar char="Ø"/>
            </a:pPr>
            <a:endParaRPr lang="en-IN" sz="2200" i="1" smtClean="0"/>
          </a:p>
        </p:txBody>
      </p:sp>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26</a:t>
            </a:fld>
            <a:endParaRPr lang="en-IN" dirty="0"/>
          </a:p>
        </p:txBody>
      </p:sp>
      <p:pic>
        <p:nvPicPr>
          <p:cNvPr id="28676" name="Picture 4" descr="\\Staff7\d\Mona\Payment of tax.WMF"/>
          <p:cNvPicPr>
            <a:picLocks noChangeAspect="1" noChangeArrowheads="1"/>
          </p:cNvPicPr>
          <p:nvPr/>
        </p:nvPicPr>
        <p:blipFill>
          <a:blip r:embed="rId2" cstate="print"/>
          <a:srcRect/>
          <a:stretch>
            <a:fillRect/>
          </a:stretch>
        </p:blipFill>
        <p:spPr bwMode="auto">
          <a:xfrm rot="-2282661">
            <a:off x="7645400" y="5700713"/>
            <a:ext cx="1397000" cy="812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wipe(down)">
                                      <p:cBhvr>
                                        <p:cTn id="7" dur="500"/>
                                        <p:tgtEl>
                                          <p:spTgt spid="276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650">
                                            <p:txEl>
                                              <p:pRg st="1" end="1"/>
                                            </p:txEl>
                                          </p:spTgt>
                                        </p:tgtEl>
                                        <p:attrNameLst>
                                          <p:attrName>style.visibility</p:attrName>
                                        </p:attrNameLst>
                                      </p:cBhvr>
                                      <p:to>
                                        <p:strVal val="visible"/>
                                      </p:to>
                                    </p:set>
                                    <p:animEffect transition="in" filter="wipe(down)">
                                      <p:cBhvr>
                                        <p:cTn id="12" dur="500"/>
                                        <p:tgtEl>
                                          <p:spTgt spid="276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IN" sz="3200" b="0" dirty="0" smtClean="0">
                <a:effectLst/>
                <a:latin typeface="Calibri" pitchFamily="34" charset="0"/>
              </a:rPr>
              <a:t>Provisional Payment of Tax [Rule 6(4), 6(5) and 6(6)]</a:t>
            </a:r>
            <a:endParaRPr lang="en-IN" sz="3200" b="0" dirty="0">
              <a:effectLst/>
              <a:latin typeface="Calibri" pitchFamily="34" charset="0"/>
            </a:endParaRPr>
          </a:p>
        </p:txBody>
      </p:sp>
      <p:sp>
        <p:nvSpPr>
          <p:cNvPr id="29698" name="Content Placeholder 1"/>
          <p:cNvSpPr>
            <a:spLocks noGrp="1"/>
          </p:cNvSpPr>
          <p:nvPr>
            <p:ph idx="1"/>
          </p:nvPr>
        </p:nvSpPr>
        <p:spPr/>
        <p:txBody>
          <a:bodyPr/>
          <a:lstStyle/>
          <a:p>
            <a:r>
              <a:rPr lang="en-IN" sz="2100" i="1" dirty="0" smtClean="0">
                <a:latin typeface="Calibri" pitchFamily="34" charset="0"/>
              </a:rPr>
              <a:t>Where an assessee is </a:t>
            </a:r>
            <a:r>
              <a:rPr lang="en-IN" sz="2100" i="1" u="sng" dirty="0" smtClean="0">
                <a:latin typeface="Calibri" pitchFamily="34" charset="0"/>
              </a:rPr>
              <a:t>unable to correctly estimate</a:t>
            </a:r>
            <a:r>
              <a:rPr lang="en-IN" sz="2100" i="1" dirty="0" smtClean="0">
                <a:latin typeface="Calibri" pitchFamily="34" charset="0"/>
              </a:rPr>
              <a:t> the actual amounts of service tax payable for any month or quarter, the assessee may make a </a:t>
            </a:r>
            <a:r>
              <a:rPr lang="en-IN" sz="2100" i="1" u="sng" dirty="0" smtClean="0">
                <a:latin typeface="Calibri" pitchFamily="34" charset="0"/>
              </a:rPr>
              <a:t>request</a:t>
            </a:r>
            <a:r>
              <a:rPr lang="en-IN" sz="2100" i="1" dirty="0" smtClean="0">
                <a:latin typeface="Calibri" pitchFamily="34" charset="0"/>
              </a:rPr>
              <a:t> in writing to the AC/DC of Central Excise to make a payment on provisional basis and after receiving request AC/DC may </a:t>
            </a:r>
            <a:r>
              <a:rPr lang="en-IN" sz="2100" i="1" u="sng" dirty="0" smtClean="0">
                <a:latin typeface="Calibri" pitchFamily="34" charset="0"/>
              </a:rPr>
              <a:t>allow</a:t>
            </a:r>
            <a:r>
              <a:rPr lang="en-IN" sz="2100" i="1" dirty="0" smtClean="0">
                <a:latin typeface="Calibri" pitchFamily="34" charset="0"/>
              </a:rPr>
              <a:t> the provisional payment of tax. </a:t>
            </a:r>
          </a:p>
          <a:p>
            <a:r>
              <a:rPr lang="en-IN" sz="2100" i="1" dirty="0" smtClean="0">
                <a:latin typeface="Calibri" pitchFamily="34" charset="0"/>
              </a:rPr>
              <a:t>In such cases, </a:t>
            </a:r>
            <a:r>
              <a:rPr lang="en-IN" sz="2100" i="1" u="sng" dirty="0" smtClean="0">
                <a:latin typeface="Calibri" pitchFamily="34" charset="0"/>
              </a:rPr>
              <a:t>memorandum in form No. ST-3A </a:t>
            </a:r>
            <a:r>
              <a:rPr lang="en-IN" sz="2100" i="1" dirty="0" smtClean="0">
                <a:latin typeface="Calibri" pitchFamily="34" charset="0"/>
              </a:rPr>
              <a:t>shall be accompanied with the service tax return for the relevant period. </a:t>
            </a:r>
          </a:p>
          <a:p>
            <a:r>
              <a:rPr lang="en-IN" sz="2100" i="1" dirty="0" smtClean="0">
                <a:latin typeface="Calibri" pitchFamily="34" charset="0"/>
              </a:rPr>
              <a:t>After receiving memorandum in ST-3A -  AC/DC is require to </a:t>
            </a:r>
            <a:r>
              <a:rPr lang="en-IN" sz="2100" i="1" u="sng" dirty="0" smtClean="0">
                <a:latin typeface="Calibri" pitchFamily="34" charset="0"/>
              </a:rPr>
              <a:t>complete the assessment</a:t>
            </a:r>
            <a:r>
              <a:rPr lang="en-IN" sz="2100" i="1" dirty="0" smtClean="0">
                <a:latin typeface="Calibri" pitchFamily="34" charset="0"/>
              </a:rPr>
              <a:t> after calling further documents and records as he may consider necessary. </a:t>
            </a:r>
          </a:p>
          <a:p>
            <a:r>
              <a:rPr lang="en-IN" sz="2100" i="1" dirty="0" smtClean="0">
                <a:latin typeface="Calibri" pitchFamily="34" charset="0"/>
              </a:rPr>
              <a:t>Upon finalization of such assessment, if a liability of service tax arises, the differential amount be paid by the assessee. If he has paid excess amount he would be entitled to refund.</a:t>
            </a: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27</a:t>
            </a:fld>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defRPr/>
            </a:pPr>
            <a:r>
              <a:rPr lang="en-IN" sz="2800" b="0" dirty="0" smtClean="0">
                <a:solidFill>
                  <a:srgbClr val="FF0000"/>
                </a:solidFill>
                <a:effectLst/>
                <a:latin typeface="Calibri" pitchFamily="34" charset="0"/>
              </a:rPr>
              <a:t>Excess or Wrong Collection of Service Tax [Section 73A and Section 73B]</a:t>
            </a:r>
            <a:endParaRPr lang="en-IN" sz="2800" b="0" dirty="0">
              <a:solidFill>
                <a:srgbClr val="FF0000"/>
              </a:solidFill>
              <a:effectLst/>
              <a:latin typeface="Calibri" pitchFamily="34" charset="0"/>
            </a:endParaRPr>
          </a:p>
        </p:txBody>
      </p:sp>
      <p:sp>
        <p:nvSpPr>
          <p:cNvPr id="30722" name="Content Placeholder 1"/>
          <p:cNvSpPr>
            <a:spLocks noGrp="1"/>
          </p:cNvSpPr>
          <p:nvPr>
            <p:ph idx="1"/>
          </p:nvPr>
        </p:nvSpPr>
        <p:spPr/>
        <p:txBody>
          <a:bodyPr/>
          <a:lstStyle/>
          <a:p>
            <a:pPr>
              <a:buFont typeface="Wingdings 3" pitchFamily="18" charset="2"/>
              <a:buNone/>
            </a:pPr>
            <a:r>
              <a:rPr lang="en-IN" sz="2200" i="1" dirty="0" smtClean="0">
                <a:latin typeface="Calibri" pitchFamily="34" charset="0"/>
              </a:rPr>
              <a:t>	</a:t>
            </a:r>
          </a:p>
          <a:p>
            <a:pPr>
              <a:buFont typeface="Wingdings 3" pitchFamily="18" charset="2"/>
              <a:buNone/>
            </a:pPr>
            <a:r>
              <a:rPr lang="en-IN" sz="2200" i="1" dirty="0" smtClean="0">
                <a:latin typeface="Calibri" pitchFamily="34" charset="0"/>
              </a:rPr>
              <a:t>	Any person liable to pay service tax , who has collected any amount </a:t>
            </a:r>
            <a:r>
              <a:rPr lang="en-IN" sz="2200" i="1" u="sng" dirty="0" smtClean="0">
                <a:latin typeface="Calibri" pitchFamily="34" charset="0"/>
              </a:rPr>
              <a:t> in excess of service tax leviable or collected service tax which is not required to be collected  - </a:t>
            </a:r>
            <a:r>
              <a:rPr lang="en-IN" sz="2200" i="1" dirty="0" smtClean="0">
                <a:latin typeface="Calibri" pitchFamily="34" charset="0"/>
              </a:rPr>
              <a:t> to deposit the same with the Central Government and also  </a:t>
            </a:r>
          </a:p>
          <a:p>
            <a:pPr>
              <a:buFont typeface="Wingdings 3" pitchFamily="18" charset="2"/>
              <a:buNone/>
            </a:pPr>
            <a:endParaRPr lang="en-IN" sz="2200" i="1" u="sng" dirty="0" smtClean="0">
              <a:latin typeface="Calibri" pitchFamily="34" charset="0"/>
            </a:endParaRPr>
          </a:p>
          <a:p>
            <a:pPr>
              <a:buFont typeface="Wingdings 3" pitchFamily="18" charset="2"/>
              <a:buNone/>
            </a:pPr>
            <a:r>
              <a:rPr lang="en-IN" sz="2200" i="1" u="sng" dirty="0" smtClean="0">
                <a:latin typeface="Calibri" pitchFamily="34" charset="0"/>
              </a:rPr>
              <a:t>provide authority</a:t>
            </a:r>
            <a:r>
              <a:rPr lang="en-IN" sz="2200" i="1" dirty="0" smtClean="0">
                <a:latin typeface="Calibri" pitchFamily="34" charset="0"/>
              </a:rPr>
              <a:t> to Central Excise Officer for recovery of such excess amount. </a:t>
            </a:r>
          </a:p>
          <a:p>
            <a:pPr>
              <a:buFont typeface="Wingdings 3" pitchFamily="18" charset="2"/>
              <a:buNone/>
            </a:pPr>
            <a:r>
              <a:rPr lang="en-IN" sz="2200" i="1" dirty="0" smtClean="0">
                <a:latin typeface="Calibri" pitchFamily="34" charset="0"/>
              </a:rPr>
              <a:t>This also enables the Central Government to </a:t>
            </a:r>
            <a:r>
              <a:rPr lang="en-IN" sz="2200" i="1" u="sng" dirty="0" smtClean="0">
                <a:latin typeface="Calibri" pitchFamily="34" charset="0"/>
              </a:rPr>
              <a:t>collect interest</a:t>
            </a:r>
            <a:r>
              <a:rPr lang="en-IN" sz="2200" i="1" dirty="0" smtClean="0">
                <a:latin typeface="Calibri" pitchFamily="34" charset="0"/>
              </a:rPr>
              <a:t>  U/S 73B on the amount referred to in Section 73A. </a:t>
            </a: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28</a:t>
            </a:fld>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368280"/>
          </a:xfrm>
        </p:spPr>
        <p:txBody>
          <a:bodyPr>
            <a:normAutofit fontScale="90000"/>
          </a:bodyPr>
          <a:lstStyle/>
          <a:p>
            <a:pPr>
              <a:defRPr/>
            </a:pPr>
            <a:r>
              <a:rPr lang="en-US" sz="3200" b="0" dirty="0" smtClean="0">
                <a:effectLst/>
                <a:latin typeface="Calibri" pitchFamily="34" charset="0"/>
                <a:cs typeface="Calibri" pitchFamily="34" charset="0"/>
              </a:rPr>
              <a:t>Rates of Interest – Section 75</a:t>
            </a:r>
            <a:endParaRPr lang="en-US" sz="3200" b="0" dirty="0">
              <a:effectLst/>
              <a:latin typeface="Calibri" pitchFamily="34" charset="0"/>
              <a:cs typeface="Calibri" pitchFamily="34" charset="0"/>
            </a:endParaRPr>
          </a:p>
        </p:txBody>
      </p:sp>
      <p:graphicFrame>
        <p:nvGraphicFramePr>
          <p:cNvPr id="4" name="Content Placeholder 3"/>
          <p:cNvGraphicFramePr>
            <a:graphicFrameLocks noGrp="1"/>
          </p:cNvGraphicFramePr>
          <p:nvPr>
            <p:ph idx="1"/>
          </p:nvPr>
        </p:nvGraphicFramePr>
        <p:xfrm>
          <a:off x="500034" y="1214422"/>
          <a:ext cx="8229600" cy="4929221"/>
        </p:xfrm>
        <a:graphic>
          <a:graphicData uri="http://schemas.openxmlformats.org/drawingml/2006/table">
            <a:tbl>
              <a:tblPr firstRow="1" bandRow="1">
                <a:tableStyleId>{5C22544A-7EE6-4342-B048-85BDC9FD1C3A}</a:tableStyleId>
              </a:tblPr>
              <a:tblGrid>
                <a:gridCol w="2900354"/>
                <a:gridCol w="5329246"/>
              </a:tblGrid>
              <a:tr h="657226">
                <a:tc>
                  <a:txBody>
                    <a:bodyPr/>
                    <a:lstStyle/>
                    <a:p>
                      <a:r>
                        <a:rPr lang="en-US" i="1" dirty="0" smtClean="0">
                          <a:latin typeface="Calibri" pitchFamily="34" charset="0"/>
                          <a:cs typeface="Calibri" pitchFamily="34" charset="0"/>
                        </a:rPr>
                        <a:t>Period</a:t>
                      </a:r>
                      <a:endParaRPr lang="en-US" i="1" dirty="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Rate of Interest</a:t>
                      </a:r>
                      <a:endParaRPr lang="en-US" i="1" dirty="0">
                        <a:latin typeface="Calibri" pitchFamily="34" charset="0"/>
                        <a:cs typeface="Calibri" pitchFamily="34" charset="0"/>
                      </a:endParaRPr>
                    </a:p>
                  </a:txBody>
                  <a:tcPr/>
                </a:tc>
              </a:tr>
              <a:tr h="644676">
                <a:tc>
                  <a:txBody>
                    <a:bodyPr/>
                    <a:lstStyle/>
                    <a:p>
                      <a:r>
                        <a:rPr lang="en-US" i="1" dirty="0" smtClean="0">
                          <a:latin typeface="Calibri" pitchFamily="34" charset="0"/>
                          <a:cs typeface="Calibri" pitchFamily="34" charset="0"/>
                        </a:rPr>
                        <a:t>01.07.1994 to 15.07.2001</a:t>
                      </a:r>
                      <a:endParaRPr lang="en-US" i="1" dirty="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1.5%</a:t>
                      </a:r>
                      <a:r>
                        <a:rPr lang="en-US" i="1" baseline="0" dirty="0" smtClean="0">
                          <a:latin typeface="Calibri" pitchFamily="34" charset="0"/>
                          <a:cs typeface="Calibri" pitchFamily="34" charset="0"/>
                        </a:rPr>
                        <a:t> p.m. and part thereof</a:t>
                      </a:r>
                      <a:endParaRPr lang="en-US" i="1" dirty="0">
                        <a:latin typeface="Calibri" pitchFamily="34" charset="0"/>
                        <a:cs typeface="Calibri" pitchFamily="34" charset="0"/>
                      </a:endParaRPr>
                    </a:p>
                  </a:txBody>
                  <a:tcPr/>
                </a:tc>
              </a:tr>
              <a:tr h="838982">
                <a:tc>
                  <a:txBody>
                    <a:bodyPr/>
                    <a:lstStyle/>
                    <a:p>
                      <a:r>
                        <a:rPr lang="en-US" i="1" dirty="0" smtClean="0">
                          <a:latin typeface="Calibri" pitchFamily="34" charset="0"/>
                          <a:cs typeface="Calibri" pitchFamily="34" charset="0"/>
                        </a:rPr>
                        <a:t>16.07.2001</a:t>
                      </a:r>
                      <a:r>
                        <a:rPr lang="en-US" i="1" baseline="0" dirty="0" smtClean="0">
                          <a:latin typeface="Calibri" pitchFamily="34" charset="0"/>
                          <a:cs typeface="Calibri" pitchFamily="34" charset="0"/>
                        </a:rPr>
                        <a:t> to 15.08.2002</a:t>
                      </a:r>
                      <a:endParaRPr lang="en-US" i="1" dirty="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24% p.a.</a:t>
                      </a:r>
                      <a:endParaRPr lang="en-US" i="1" dirty="0">
                        <a:latin typeface="Calibri" pitchFamily="34" charset="0"/>
                        <a:cs typeface="Calibri" pitchFamily="34" charset="0"/>
                      </a:endParaRPr>
                    </a:p>
                  </a:txBody>
                  <a:tcPr/>
                </a:tc>
              </a:tr>
              <a:tr h="715927">
                <a:tc>
                  <a:txBody>
                    <a:bodyPr/>
                    <a:lstStyle/>
                    <a:p>
                      <a:r>
                        <a:rPr lang="en-US" i="1" dirty="0" smtClean="0">
                          <a:latin typeface="Calibri" pitchFamily="34" charset="0"/>
                          <a:cs typeface="Calibri" pitchFamily="34" charset="0"/>
                        </a:rPr>
                        <a:t>16.08.2002 to 09.09.2004</a:t>
                      </a:r>
                      <a:endParaRPr lang="en-US" i="1" dirty="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15% p.a.</a:t>
                      </a:r>
                      <a:endParaRPr lang="en-US" i="1" dirty="0">
                        <a:latin typeface="Calibri" pitchFamily="34" charset="0"/>
                        <a:cs typeface="Calibri" pitchFamily="34" charset="0"/>
                      </a:endParaRPr>
                    </a:p>
                  </a:txBody>
                  <a:tcPr/>
                </a:tc>
              </a:tr>
              <a:tr h="715927">
                <a:tc>
                  <a:txBody>
                    <a:bodyPr/>
                    <a:lstStyle/>
                    <a:p>
                      <a:r>
                        <a:rPr lang="en-US" i="1" dirty="0" smtClean="0">
                          <a:latin typeface="Calibri" pitchFamily="34" charset="0"/>
                          <a:cs typeface="Calibri" pitchFamily="34" charset="0"/>
                        </a:rPr>
                        <a:t>10.09.2004 to 31.03.2011</a:t>
                      </a:r>
                    </a:p>
                  </a:txBody>
                  <a:tcPr/>
                </a:tc>
                <a:tc>
                  <a:txBody>
                    <a:bodyPr/>
                    <a:lstStyle/>
                    <a:p>
                      <a:r>
                        <a:rPr lang="en-US" i="1" dirty="0" smtClean="0">
                          <a:latin typeface="Calibri" pitchFamily="34" charset="0"/>
                          <a:cs typeface="Calibri" pitchFamily="34" charset="0"/>
                        </a:rPr>
                        <a:t>13% p.a.</a:t>
                      </a:r>
                      <a:endParaRPr lang="en-US" i="1" dirty="0">
                        <a:latin typeface="Calibri" pitchFamily="34" charset="0"/>
                        <a:cs typeface="Calibri" pitchFamily="34" charset="0"/>
                      </a:endParaRPr>
                    </a:p>
                  </a:txBody>
                  <a:tcPr/>
                </a:tc>
              </a:tr>
              <a:tr h="1356483">
                <a:tc>
                  <a:txBody>
                    <a:bodyPr/>
                    <a:lstStyle/>
                    <a:p>
                      <a:r>
                        <a:rPr lang="en-US" i="1" dirty="0" smtClean="0">
                          <a:latin typeface="Calibri" pitchFamily="34" charset="0"/>
                          <a:cs typeface="Calibri" pitchFamily="34" charset="0"/>
                        </a:rPr>
                        <a:t>01.04.2011</a:t>
                      </a:r>
                      <a:r>
                        <a:rPr lang="en-US" i="1" baseline="0" dirty="0" smtClean="0">
                          <a:latin typeface="Calibri" pitchFamily="34" charset="0"/>
                          <a:cs typeface="Calibri" pitchFamily="34" charset="0"/>
                        </a:rPr>
                        <a:t>  to 30-9-2014</a:t>
                      </a:r>
                      <a:endParaRPr lang="en-US" i="1" dirty="0" smtClean="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18%</a:t>
                      </a:r>
                      <a:r>
                        <a:rPr lang="en-US" i="1" baseline="0" dirty="0" smtClean="0">
                          <a:latin typeface="Calibri" pitchFamily="34" charset="0"/>
                          <a:cs typeface="Calibri" pitchFamily="34" charset="0"/>
                        </a:rPr>
                        <a:t> p.a.</a:t>
                      </a:r>
                    </a:p>
                    <a:p>
                      <a:r>
                        <a:rPr lang="en-US" i="1" baseline="0" dirty="0" smtClean="0">
                          <a:latin typeface="Calibri" pitchFamily="34" charset="0"/>
                          <a:cs typeface="Calibri" pitchFamily="34" charset="0"/>
                        </a:rPr>
                        <a:t>15% p.a. </a:t>
                      </a:r>
                      <a:r>
                        <a:rPr lang="en-US" sz="1600" i="1" baseline="0" dirty="0" smtClean="0">
                          <a:latin typeface="Calibri" pitchFamily="34" charset="0"/>
                          <a:cs typeface="Calibri" pitchFamily="34" charset="0"/>
                        </a:rPr>
                        <a:t>( if  Service provided  by a  Service provider  is  upto value of  Rs. 60 Lakhs in  current FY </a:t>
                      </a:r>
                      <a:r>
                        <a:rPr lang="en-US" sz="1600" i="1" baseline="0" dirty="0" smtClean="0">
                          <a:solidFill>
                            <a:srgbClr val="FFFF00"/>
                          </a:solidFill>
                          <a:latin typeface="Calibri" pitchFamily="34" charset="0"/>
                          <a:cs typeface="Calibri" pitchFamily="34" charset="0"/>
                        </a:rPr>
                        <a:t>– If SCN is issued </a:t>
                      </a:r>
                      <a:r>
                        <a:rPr lang="en-US" sz="1600" i="1" baseline="0" dirty="0" smtClean="0">
                          <a:latin typeface="Calibri" pitchFamily="34" charset="0"/>
                          <a:cs typeface="Calibri" pitchFamily="34" charset="0"/>
                        </a:rPr>
                        <a:t>)/               else  - </a:t>
                      </a:r>
                      <a:r>
                        <a:rPr lang="en-US" sz="1800" i="1" baseline="0" dirty="0" smtClean="0">
                          <a:solidFill>
                            <a:srgbClr val="C00000"/>
                          </a:solidFill>
                          <a:latin typeface="Calibri" pitchFamily="34" charset="0"/>
                          <a:cs typeface="Calibri" pitchFamily="34" charset="0"/>
                        </a:rPr>
                        <a:t>previous FY – continued  as on date )</a:t>
                      </a:r>
                      <a:endParaRPr lang="en-US" sz="1600" i="1" baseline="0" dirty="0" smtClean="0">
                        <a:solidFill>
                          <a:srgbClr val="C00000"/>
                        </a:solidFill>
                        <a:latin typeface="Calibri" pitchFamily="34" charset="0"/>
                        <a:cs typeface="Calibri" pitchFamily="34" charset="0"/>
                      </a:endParaRPr>
                    </a:p>
                  </a:txBody>
                  <a:tcPr/>
                </a:tc>
              </a:tr>
            </a:tbl>
          </a:graphicData>
        </a:graphic>
      </p:graphicFrame>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29</a:t>
            </a:fld>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dirty="0" smtClean="0"/>
              <a:t>Exemption from tax – 10 lacs</a:t>
            </a:r>
            <a:endParaRPr lang="en-US" dirty="0"/>
          </a:p>
        </p:txBody>
      </p:sp>
      <p:sp>
        <p:nvSpPr>
          <p:cNvPr id="3" name="Content Placeholder 2"/>
          <p:cNvSpPr>
            <a:spLocks noGrp="1"/>
          </p:cNvSpPr>
          <p:nvPr>
            <p:ph idx="1"/>
          </p:nvPr>
        </p:nvSpPr>
        <p:spPr>
          <a:xfrm>
            <a:off x="457200" y="1000108"/>
            <a:ext cx="8229600" cy="5126055"/>
          </a:xfrm>
        </p:spPr>
        <p:txBody>
          <a:bodyPr>
            <a:normAutofit fontScale="85000" lnSpcReduction="10000"/>
          </a:bodyPr>
          <a:lstStyle/>
          <a:p>
            <a:pPr algn="just">
              <a:defRPr/>
            </a:pPr>
            <a:r>
              <a:rPr lang="en-IN" i="1" dirty="0">
                <a:latin typeface="Calibri" pitchFamily="34" charset="0"/>
              </a:rPr>
              <a:t>If value of </a:t>
            </a:r>
            <a:r>
              <a:rPr lang="en-IN" b="1" i="1" dirty="0">
                <a:solidFill>
                  <a:srgbClr val="0070C0"/>
                </a:solidFill>
                <a:latin typeface="Calibri" pitchFamily="34" charset="0"/>
              </a:rPr>
              <a:t>taxable services </a:t>
            </a:r>
            <a:r>
              <a:rPr lang="en-IN" b="1" i="1" u="sng" spc="300" dirty="0">
                <a:solidFill>
                  <a:srgbClr val="0070C0"/>
                </a:solidFill>
                <a:latin typeface="Calibri" pitchFamily="34" charset="0"/>
              </a:rPr>
              <a:t>rendered </a:t>
            </a:r>
            <a:r>
              <a:rPr lang="en-IN" i="1" dirty="0">
                <a:latin typeface="Calibri" pitchFamily="34" charset="0"/>
              </a:rPr>
              <a:t>does not exceed Rs 10 lacs in the </a:t>
            </a:r>
            <a:r>
              <a:rPr lang="en-IN" i="1" dirty="0">
                <a:solidFill>
                  <a:srgbClr val="FF0000"/>
                </a:solidFill>
                <a:latin typeface="Calibri" pitchFamily="34" charset="0"/>
              </a:rPr>
              <a:t>preceding financial year </a:t>
            </a:r>
            <a:r>
              <a:rPr lang="en-IN" i="1" dirty="0">
                <a:latin typeface="Calibri" pitchFamily="34" charset="0"/>
              </a:rPr>
              <a:t>-  Notification No. 33/2012-ST provides threshold exemption up to aggregate value of Rs. 10 lakhs of taxable service in any financial year  to a </a:t>
            </a:r>
            <a:r>
              <a:rPr lang="en-IN" b="1" i="1" dirty="0">
                <a:solidFill>
                  <a:schemeClr val="accent2">
                    <a:lumMod val="60000"/>
                    <a:lumOff val="40000"/>
                  </a:schemeClr>
                </a:solidFill>
                <a:latin typeface="Calibri" pitchFamily="34" charset="0"/>
              </a:rPr>
              <a:t>service provider from one or more premises </a:t>
            </a:r>
          </a:p>
          <a:p>
            <a:pPr algn="just">
              <a:buNone/>
              <a:defRPr/>
            </a:pPr>
            <a:r>
              <a:rPr lang="en-IN" i="1" dirty="0">
                <a:latin typeface="Calibri" pitchFamily="34" charset="0"/>
              </a:rPr>
              <a:t> except in case of:</a:t>
            </a:r>
          </a:p>
          <a:p>
            <a:pPr algn="just">
              <a:buFont typeface="Wingdings 3" pitchFamily="18" charset="2"/>
              <a:buNone/>
              <a:defRPr/>
            </a:pPr>
            <a:r>
              <a:rPr lang="en-US" i="1" dirty="0">
                <a:latin typeface="Calibri" pitchFamily="34" charset="0"/>
              </a:rPr>
              <a:t>	a.	</a:t>
            </a:r>
            <a:r>
              <a:rPr lang="en-US" sz="2800" i="1" dirty="0">
                <a:latin typeface="Calibri" pitchFamily="34" charset="0"/>
              </a:rPr>
              <a:t>Service provided under </a:t>
            </a:r>
            <a:r>
              <a:rPr lang="en-US" sz="2800" i="1" dirty="0">
                <a:solidFill>
                  <a:srgbClr val="FF0000"/>
                </a:solidFill>
                <a:latin typeface="Calibri" pitchFamily="34" charset="0"/>
              </a:rPr>
              <a:t>brand name or trade name </a:t>
            </a:r>
            <a:r>
              <a:rPr lang="en-US" sz="2800" i="1" dirty="0">
                <a:latin typeface="Calibri" pitchFamily="34" charset="0"/>
              </a:rPr>
              <a:t>of another person </a:t>
            </a:r>
          </a:p>
          <a:p>
            <a:pPr algn="just">
              <a:buFont typeface="Wingdings 3" pitchFamily="18" charset="2"/>
              <a:buNone/>
              <a:defRPr/>
            </a:pPr>
            <a:r>
              <a:rPr lang="en-US" sz="2800" i="1" dirty="0">
                <a:latin typeface="Calibri" pitchFamily="34" charset="0"/>
              </a:rPr>
              <a:t>	b.	Service Tax payable on </a:t>
            </a:r>
            <a:r>
              <a:rPr lang="en-US" sz="2800" i="1" dirty="0">
                <a:solidFill>
                  <a:srgbClr val="FF0000"/>
                </a:solidFill>
                <a:latin typeface="Calibri" pitchFamily="34" charset="0"/>
              </a:rPr>
              <a:t>reverse charge </a:t>
            </a:r>
            <a:r>
              <a:rPr lang="en-US" sz="2800" i="1" dirty="0">
                <a:latin typeface="Calibri" pitchFamily="34" charset="0"/>
              </a:rPr>
              <a:t>basis u/s. 68(2</a:t>
            </a:r>
            <a:r>
              <a:rPr lang="en-US" sz="2800" i="1" dirty="0" smtClean="0">
                <a:latin typeface="Calibri" pitchFamily="34" charset="0"/>
              </a:rPr>
              <a:t>)</a:t>
            </a:r>
          </a:p>
          <a:p>
            <a:pPr algn="just">
              <a:buNone/>
              <a:defRPr/>
            </a:pPr>
            <a:r>
              <a:rPr lang="en-US" sz="2800" dirty="0"/>
              <a:t>(viii) the aggregate value of taxable </a:t>
            </a:r>
            <a:r>
              <a:rPr lang="en-US" sz="2800" dirty="0">
                <a:solidFill>
                  <a:srgbClr val="FF0000"/>
                </a:solidFill>
              </a:rPr>
              <a:t>services rendered by </a:t>
            </a:r>
            <a:r>
              <a:rPr lang="en-US" sz="2800" dirty="0"/>
              <a:t>a provider of taxable service from one or more premises, does not exceed ten lakh rupees </a:t>
            </a:r>
            <a:r>
              <a:rPr lang="en-US" sz="2800" u="sng" dirty="0">
                <a:solidFill>
                  <a:srgbClr val="00B0F0"/>
                </a:solidFill>
              </a:rPr>
              <a:t>in the preceding financial year. </a:t>
            </a:r>
          </a:p>
          <a:p>
            <a:pPr algn="just">
              <a:buFont typeface="Wingdings 3" pitchFamily="18" charset="2"/>
              <a:buNone/>
              <a:defRPr/>
            </a:pPr>
            <a:endParaRPr lang="en-IN" sz="2800" i="1" dirty="0">
              <a:latin typeface="Calibri" pitchFamily="34" charset="0"/>
            </a:endParaRPr>
          </a:p>
          <a:p>
            <a:endParaRPr lang="en-US" dirty="0"/>
          </a:p>
        </p:txBody>
      </p:sp>
      <p:sp>
        <p:nvSpPr>
          <p:cNvPr id="4" name="Footer Placeholder 3"/>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3</a:t>
            </a:fld>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39718"/>
          </a:xfrm>
        </p:spPr>
        <p:txBody>
          <a:bodyPr>
            <a:normAutofit fontScale="90000"/>
          </a:bodyPr>
          <a:lstStyle/>
          <a:p>
            <a:r>
              <a:rPr lang="en-US" sz="4400" b="0" dirty="0" smtClean="0">
                <a:effectLst/>
                <a:latin typeface="Calibri" pitchFamily="34" charset="0"/>
                <a:cs typeface="Calibri" pitchFamily="34" charset="0"/>
              </a:rPr>
              <a:t>Rates of Interest – Section 75</a:t>
            </a:r>
            <a:endParaRPr lang="en-US" dirty="0"/>
          </a:p>
        </p:txBody>
      </p:sp>
      <p:sp>
        <p:nvSpPr>
          <p:cNvPr id="2" name="Content Placeholder 1"/>
          <p:cNvSpPr>
            <a:spLocks noGrp="1"/>
          </p:cNvSpPr>
          <p:nvPr>
            <p:ph idx="1"/>
          </p:nvPr>
        </p:nvSpPr>
        <p:spPr>
          <a:xfrm>
            <a:off x="457200" y="714356"/>
            <a:ext cx="8229600" cy="5643602"/>
          </a:xfrm>
        </p:spPr>
        <p:txBody>
          <a:bodyPr>
            <a:normAutofit lnSpcReduction="10000"/>
          </a:bodyPr>
          <a:lstStyle/>
          <a:p>
            <a:pPr eaLnBrk="1" fontAlgn="t" hangingPunct="1">
              <a:buNone/>
            </a:pPr>
            <a:r>
              <a:rPr lang="en-US" sz="2000" b="1" i="1" dirty="0" smtClean="0"/>
              <a:t>Period  - o</a:t>
            </a:r>
            <a:r>
              <a:rPr lang="en-US" sz="2000" dirty="0" smtClean="0">
                <a:solidFill>
                  <a:schemeClr val="dk1"/>
                </a:solidFill>
              </a:rPr>
              <a:t>nly on or after 1st October, 2014 till date. </a:t>
            </a:r>
          </a:p>
          <a:p>
            <a:pPr eaLnBrk="1" fontAlgn="t" hangingPunct="1">
              <a:buNone/>
            </a:pPr>
            <a:endParaRPr lang="en-US" sz="2000" dirty="0" smtClean="0">
              <a:solidFill>
                <a:schemeClr val="dk1"/>
              </a:solidFill>
            </a:endParaRPr>
          </a:p>
          <a:p>
            <a:pPr eaLnBrk="1" fontAlgn="t" hangingPunct="1">
              <a:buNone/>
            </a:pPr>
            <a:endParaRPr lang="en-US" sz="2000" dirty="0" smtClean="0">
              <a:solidFill>
                <a:schemeClr val="dk1"/>
              </a:solidFill>
            </a:endParaRPr>
          </a:p>
          <a:p>
            <a:pPr eaLnBrk="1" fontAlgn="t" hangingPunct="1">
              <a:buNone/>
            </a:pPr>
            <a:endParaRPr lang="en-US" sz="2000" dirty="0" smtClean="0">
              <a:solidFill>
                <a:schemeClr val="dk1"/>
              </a:solidFill>
            </a:endParaRPr>
          </a:p>
          <a:p>
            <a:pPr eaLnBrk="1" fontAlgn="t" hangingPunct="1">
              <a:buNone/>
            </a:pPr>
            <a:endParaRPr lang="en-US" sz="2000" dirty="0" smtClean="0">
              <a:solidFill>
                <a:schemeClr val="dk1"/>
              </a:solidFill>
            </a:endParaRPr>
          </a:p>
          <a:p>
            <a:pPr eaLnBrk="1" fontAlgn="t" hangingPunct="1">
              <a:buNone/>
            </a:pPr>
            <a:endParaRPr lang="en-US" sz="2000" dirty="0" smtClean="0">
              <a:solidFill>
                <a:schemeClr val="dk1"/>
              </a:solidFill>
            </a:endParaRPr>
          </a:p>
          <a:p>
            <a:pPr eaLnBrk="1" fontAlgn="t" hangingPunct="1">
              <a:buNone/>
            </a:pPr>
            <a:endParaRPr lang="en-US" sz="2000" dirty="0" smtClean="0">
              <a:solidFill>
                <a:schemeClr val="dk1"/>
              </a:solidFill>
            </a:endParaRPr>
          </a:p>
          <a:p>
            <a:pPr eaLnBrk="1" fontAlgn="t" hangingPunct="1">
              <a:buNone/>
            </a:pPr>
            <a:endParaRPr lang="en-US" sz="2000" dirty="0" smtClean="0">
              <a:solidFill>
                <a:schemeClr val="dk1"/>
              </a:solidFill>
            </a:endParaRPr>
          </a:p>
          <a:p>
            <a:pPr>
              <a:buNone/>
            </a:pPr>
            <a:endParaRPr lang="en-US" sz="1400" dirty="0" smtClean="0"/>
          </a:p>
          <a:p>
            <a:pPr>
              <a:buNone/>
            </a:pPr>
            <a:endParaRPr lang="en-US" sz="1400" dirty="0" smtClean="0"/>
          </a:p>
          <a:p>
            <a:pPr>
              <a:buNone/>
            </a:pPr>
            <a:endParaRPr lang="en-US" sz="1400" dirty="0" smtClean="0"/>
          </a:p>
          <a:p>
            <a:pPr>
              <a:buNone/>
            </a:pPr>
            <a:r>
              <a:rPr lang="en-US" sz="1600" dirty="0" smtClean="0"/>
              <a:t>In an illustration as clarified by CBEC TRU unit in its DOF no 334/2014 dtd 10-7-2014 at para 3.1, assume a case where service tax became due, say, </a:t>
            </a:r>
            <a:r>
              <a:rPr lang="en-US" sz="1600" u="wavy" dirty="0" smtClean="0"/>
              <a:t>on the 6th of July, 2012</a:t>
            </a:r>
            <a:r>
              <a:rPr lang="en-US" sz="1600" dirty="0" smtClean="0"/>
              <a:t> and the assessee pays the dues on </a:t>
            </a:r>
            <a:r>
              <a:rPr lang="en-US" sz="1600" u="wavy" dirty="0" smtClean="0"/>
              <a:t>6th of December, 2014</a:t>
            </a:r>
            <a:r>
              <a:rPr lang="en-US" sz="1600" dirty="0" smtClean="0"/>
              <a:t>. In such a case, the interest to be charged would be as below: </a:t>
            </a:r>
          </a:p>
          <a:p>
            <a:pPr>
              <a:buNone/>
            </a:pPr>
            <a:r>
              <a:rPr lang="en-US" sz="1600" dirty="0" smtClean="0"/>
              <a:t> </a:t>
            </a:r>
          </a:p>
          <a:p>
            <a:r>
              <a:rPr lang="en-US" sz="1600" dirty="0" smtClean="0"/>
              <a:t>(i) </a:t>
            </a:r>
            <a:r>
              <a:rPr lang="en-US" sz="1600" u="dbl" dirty="0" smtClean="0"/>
              <a:t>18% simple interest upto September, 30th, 2014</a:t>
            </a:r>
            <a:r>
              <a:rPr lang="en-US" sz="1600" dirty="0" smtClean="0"/>
              <a:t>. </a:t>
            </a:r>
          </a:p>
          <a:p>
            <a:r>
              <a:rPr lang="en-US" sz="1600" dirty="0" smtClean="0"/>
              <a:t>(ii) For the period from </a:t>
            </a:r>
            <a:r>
              <a:rPr lang="en-US" sz="1600" u="dbl" dirty="0" smtClean="0"/>
              <a:t>1st October, 2014 to 6th December, 2014</a:t>
            </a:r>
            <a:r>
              <a:rPr lang="en-US" sz="1600" dirty="0" smtClean="0"/>
              <a:t>, the rate of  interest will be 30% since the period of delay </a:t>
            </a:r>
            <a:r>
              <a:rPr lang="en-US" sz="1600" u="sng" dirty="0" smtClean="0"/>
              <a:t>is beyond one year.</a:t>
            </a:r>
            <a:endParaRPr lang="en-US" dirty="0" smtClean="0">
              <a:solidFill>
                <a:schemeClr val="dk1"/>
              </a:solidFill>
            </a:endParaRPr>
          </a:p>
          <a:p>
            <a:pPr eaLnBrk="1" fontAlgn="t" hangingPunct="1">
              <a:buNone/>
            </a:pPr>
            <a:endParaRPr lang="en-US" sz="2800" i="1" dirty="0" smtClean="0">
              <a:solidFill>
                <a:schemeClr val="dk1"/>
              </a:solidFill>
              <a:latin typeface="Calibri" pitchFamily="34" charset="0"/>
              <a:cs typeface="Calibri" pitchFamily="34" charset="0"/>
            </a:endParaRPr>
          </a:p>
          <a:p>
            <a:pPr>
              <a:buNone/>
            </a:pPr>
            <a:endParaRPr lang="en-US" dirty="0"/>
          </a:p>
        </p:txBody>
      </p:sp>
      <p:sp>
        <p:nvSpPr>
          <p:cNvPr id="4" name="Footer Placeholder 3"/>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30</a:t>
            </a:fld>
            <a:endParaRPr lang="en-IN" dirty="0"/>
          </a:p>
        </p:txBody>
      </p:sp>
      <p:pic>
        <p:nvPicPr>
          <p:cNvPr id="7" name="Picture 6"/>
          <p:cNvPicPr/>
          <p:nvPr/>
        </p:nvPicPr>
        <p:blipFill>
          <a:blip r:embed="rId2" cstate="print"/>
          <a:srcRect/>
          <a:stretch>
            <a:fillRect/>
          </a:stretch>
        </p:blipFill>
        <p:spPr bwMode="auto">
          <a:xfrm>
            <a:off x="714348" y="1357298"/>
            <a:ext cx="7858180" cy="2571768"/>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82594"/>
          </a:xfrm>
        </p:spPr>
        <p:txBody>
          <a:bodyPr>
            <a:noAutofit/>
          </a:bodyPr>
          <a:lstStyle/>
          <a:p>
            <a:pPr>
              <a:defRPr/>
            </a:pPr>
            <a:r>
              <a:rPr lang="en-US" sz="2400" b="0" dirty="0" smtClean="0">
                <a:effectLst/>
                <a:latin typeface="Calibri" pitchFamily="34" charset="0"/>
              </a:rPr>
              <a:t>Penalty for Failure to Pay Service Tax and Suppressing Value of Service Tax</a:t>
            </a:r>
            <a:endParaRPr lang="en-IN" sz="2400" b="0" dirty="0">
              <a:effectLst/>
              <a:latin typeface="Calibri" pitchFamily="34" charset="0"/>
            </a:endParaRPr>
          </a:p>
        </p:txBody>
      </p:sp>
      <p:graphicFrame>
        <p:nvGraphicFramePr>
          <p:cNvPr id="4" name="Content Placeholder 3"/>
          <p:cNvGraphicFramePr>
            <a:graphicFrameLocks noGrp="1"/>
          </p:cNvGraphicFramePr>
          <p:nvPr>
            <p:ph idx="1"/>
          </p:nvPr>
        </p:nvGraphicFramePr>
        <p:xfrm>
          <a:off x="539750" y="1000107"/>
          <a:ext cx="8229600" cy="5493887"/>
        </p:xfrm>
        <a:graphic>
          <a:graphicData uri="http://schemas.openxmlformats.org/drawingml/2006/table">
            <a:tbl>
              <a:tblPr firstRow="1" bandRow="1">
                <a:tableStyleId>{5C22544A-7EE6-4342-B048-85BDC9FD1C3A}</a:tableStyleId>
              </a:tblPr>
              <a:tblGrid>
                <a:gridCol w="730424"/>
                <a:gridCol w="2952328"/>
                <a:gridCol w="4546848"/>
              </a:tblGrid>
              <a:tr h="334618">
                <a:tc>
                  <a:txBody>
                    <a:bodyPr/>
                    <a:lstStyle/>
                    <a:p>
                      <a:r>
                        <a:rPr lang="en-US" b="0" i="1" dirty="0" smtClean="0">
                          <a:latin typeface="Calibri" pitchFamily="34" charset="0"/>
                          <a:cs typeface="Calibri" pitchFamily="34" charset="0"/>
                        </a:rPr>
                        <a:t>Sec.</a:t>
                      </a:r>
                      <a:endParaRPr lang="en-IN" b="0" i="1" dirty="0">
                        <a:latin typeface="Calibri" pitchFamily="34" charset="0"/>
                        <a:cs typeface="Calibri" pitchFamily="34" charset="0"/>
                      </a:endParaRPr>
                    </a:p>
                  </a:txBody>
                  <a:tcPr/>
                </a:tc>
                <a:tc>
                  <a:txBody>
                    <a:bodyPr/>
                    <a:lstStyle/>
                    <a:p>
                      <a:r>
                        <a:rPr lang="en-US" b="0" i="1" dirty="0" smtClean="0">
                          <a:latin typeface="Calibri" pitchFamily="34" charset="0"/>
                          <a:cs typeface="Calibri" pitchFamily="34" charset="0"/>
                        </a:rPr>
                        <a:t>Nature</a:t>
                      </a:r>
                      <a:r>
                        <a:rPr lang="en-US" b="0" i="1" baseline="0" dirty="0" smtClean="0">
                          <a:latin typeface="Calibri" pitchFamily="34" charset="0"/>
                          <a:cs typeface="Calibri" pitchFamily="34" charset="0"/>
                        </a:rPr>
                        <a:t> of default</a:t>
                      </a:r>
                      <a:endParaRPr lang="en-IN" b="0" i="1" dirty="0">
                        <a:latin typeface="Calibri" pitchFamily="34" charset="0"/>
                        <a:cs typeface="Calibri" pitchFamily="34" charset="0"/>
                      </a:endParaRPr>
                    </a:p>
                  </a:txBody>
                  <a:tcPr/>
                </a:tc>
                <a:tc>
                  <a:txBody>
                    <a:bodyPr/>
                    <a:lstStyle/>
                    <a:p>
                      <a:r>
                        <a:rPr lang="en-US" b="0" i="1" dirty="0" smtClean="0">
                          <a:latin typeface="Calibri" pitchFamily="34" charset="0"/>
                          <a:cs typeface="Calibri" pitchFamily="34" charset="0"/>
                        </a:rPr>
                        <a:t>Amount of penalty</a:t>
                      </a:r>
                      <a:endParaRPr lang="en-IN" b="0" i="1" dirty="0">
                        <a:latin typeface="Calibri" pitchFamily="34" charset="0"/>
                        <a:cs typeface="Calibri" pitchFamily="34" charset="0"/>
                      </a:endParaRPr>
                    </a:p>
                  </a:txBody>
                  <a:tcPr/>
                </a:tc>
              </a:tr>
              <a:tr h="1840398">
                <a:tc>
                  <a:txBody>
                    <a:bodyPr/>
                    <a:lstStyle/>
                    <a:p>
                      <a:r>
                        <a:rPr lang="en-US" b="0" i="1" dirty="0" smtClean="0">
                          <a:latin typeface="Calibri" pitchFamily="34" charset="0"/>
                          <a:cs typeface="Calibri" pitchFamily="34" charset="0"/>
                        </a:rPr>
                        <a:t>76</a:t>
                      </a:r>
                      <a:endParaRPr lang="en-IN" b="0" i="1" dirty="0">
                        <a:latin typeface="Calibri" pitchFamily="34" charset="0"/>
                        <a:cs typeface="Calibri" pitchFamily="34" charset="0"/>
                      </a:endParaRPr>
                    </a:p>
                  </a:txBody>
                  <a:tcPr/>
                </a:tc>
                <a:tc>
                  <a:txBody>
                    <a:bodyPr/>
                    <a:lstStyle/>
                    <a:p>
                      <a:r>
                        <a:rPr lang="en-US" b="0" i="1" dirty="0" smtClean="0">
                          <a:latin typeface="Calibri" pitchFamily="34" charset="0"/>
                          <a:cs typeface="Calibri" pitchFamily="34" charset="0"/>
                        </a:rPr>
                        <a:t>Failure to pay Service Tax – w.e.f  14-5-2015</a:t>
                      </a:r>
                      <a:endParaRPr lang="en-IN" b="0" i="1" dirty="0">
                        <a:latin typeface="Calibri" pitchFamily="34" charset="0"/>
                        <a:cs typeface="Calibri" pitchFamily="34" charset="0"/>
                      </a:endParaRPr>
                    </a:p>
                  </a:txBody>
                  <a:tcPr/>
                </a:tc>
                <a:tc>
                  <a:txBody>
                    <a:bodyPr/>
                    <a:lstStyle/>
                    <a:p>
                      <a:r>
                        <a:rPr lang="en-US" b="0" i="1" dirty="0" smtClean="0">
                          <a:latin typeface="Calibri" pitchFamily="34" charset="0"/>
                          <a:cs typeface="Calibri" pitchFamily="34" charset="0"/>
                        </a:rPr>
                        <a:t>Non evasion case – </a:t>
                      </a:r>
                      <a:r>
                        <a:rPr lang="en-US" sz="1800" i="1" baseline="0" dirty="0" smtClean="0">
                          <a:latin typeface="Calibri" pitchFamily="34" charset="0"/>
                          <a:cs typeface="Calibri" pitchFamily="34" charset="0"/>
                        </a:rPr>
                        <a:t>if tax+ interest is paid w/i 30 days of</a:t>
                      </a:r>
                    </a:p>
                    <a:p>
                      <a:r>
                        <a:rPr lang="en-US" sz="1800" i="1" baseline="0" dirty="0" smtClean="0">
                          <a:latin typeface="Calibri" pitchFamily="34" charset="0"/>
                          <a:cs typeface="Calibri" pitchFamily="34" charset="0"/>
                        </a:rPr>
                        <a:t> -    receipt of SCN – no penalty </a:t>
                      </a:r>
                    </a:p>
                    <a:p>
                      <a:r>
                        <a:rPr lang="en-US" sz="1800" i="1" baseline="0" dirty="0" smtClean="0">
                          <a:latin typeface="Calibri" pitchFamily="34" charset="0"/>
                          <a:cs typeface="Calibri" pitchFamily="34" charset="0"/>
                        </a:rPr>
                        <a:t>     -  receipt of  Order -  25% of Tax -fixed</a:t>
                      </a:r>
                    </a:p>
                    <a:p>
                      <a:endParaRPr lang="en-US" sz="1800" b="0" i="1" baseline="0" dirty="0" smtClean="0">
                        <a:latin typeface="Calibri" pitchFamily="34" charset="0"/>
                        <a:cs typeface="Calibri" pitchFamily="34" charset="0"/>
                      </a:endParaRPr>
                    </a:p>
                    <a:p>
                      <a:r>
                        <a:rPr lang="en-US" sz="1800" b="0" i="1" baseline="0" dirty="0" smtClean="0">
                          <a:latin typeface="Calibri" pitchFamily="34" charset="0"/>
                          <a:cs typeface="Calibri" pitchFamily="34" charset="0"/>
                        </a:rPr>
                        <a:t>If  Tax &amp; interest paid  after 30 days of SCN but before receipt of  Order – 10% of TAX – Fixed</a:t>
                      </a:r>
                      <a:endParaRPr lang="en-IN" b="0" i="1" dirty="0">
                        <a:latin typeface="Calibri" pitchFamily="34" charset="0"/>
                        <a:cs typeface="Calibri" pitchFamily="34" charset="0"/>
                      </a:endParaRPr>
                    </a:p>
                  </a:txBody>
                  <a:tcPr/>
                </a:tc>
              </a:tr>
              <a:tr h="1589434">
                <a:tc>
                  <a:txBody>
                    <a:bodyPr/>
                    <a:lstStyle/>
                    <a:p>
                      <a:r>
                        <a:rPr lang="en-US" b="0" i="1" dirty="0" smtClean="0">
                          <a:latin typeface="Calibri" pitchFamily="34" charset="0"/>
                          <a:cs typeface="Calibri" pitchFamily="34" charset="0"/>
                        </a:rPr>
                        <a:t>78</a:t>
                      </a:r>
                      <a:endParaRPr lang="en-IN" b="0" i="1" dirty="0">
                        <a:latin typeface="Calibri" pitchFamily="34" charset="0"/>
                        <a:cs typeface="Calibri" pitchFamily="34" charset="0"/>
                      </a:endParaRPr>
                    </a:p>
                  </a:txBody>
                  <a:tcPr/>
                </a:tc>
                <a:tc>
                  <a:txBody>
                    <a:bodyPr/>
                    <a:lstStyle/>
                    <a:p>
                      <a:r>
                        <a:rPr lang="en-US" b="0" i="1" dirty="0" smtClean="0">
                          <a:latin typeface="Calibri" pitchFamily="34" charset="0"/>
                          <a:cs typeface="Calibri" pitchFamily="34" charset="0"/>
                        </a:rPr>
                        <a:t>Penalty for suppressing value of taxable service -w.e.f  </a:t>
                      </a:r>
                    </a:p>
                    <a:p>
                      <a:r>
                        <a:rPr lang="en-US" b="0" i="1" dirty="0" smtClean="0">
                          <a:latin typeface="Calibri" pitchFamily="34" charset="0"/>
                          <a:cs typeface="Calibri" pitchFamily="34" charset="0"/>
                        </a:rPr>
                        <a:t>14-5-2015</a:t>
                      </a:r>
                      <a:endParaRPr lang="en-IN" b="0" i="1" dirty="0">
                        <a:latin typeface="Calibri" pitchFamily="34" charset="0"/>
                        <a:cs typeface="Calibri" pitchFamily="34" charset="0"/>
                      </a:endParaRPr>
                    </a:p>
                  </a:txBody>
                  <a:tcPr/>
                </a:tc>
                <a:tc>
                  <a:txBody>
                    <a:bodyPr/>
                    <a:lstStyle/>
                    <a:p>
                      <a:r>
                        <a:rPr lang="en-US" sz="1800" b="0" i="1" baseline="0" dirty="0" smtClean="0">
                          <a:latin typeface="Calibri" pitchFamily="34" charset="0"/>
                          <a:cs typeface="Calibri" pitchFamily="34" charset="0"/>
                        </a:rPr>
                        <a:t>If  Tax &amp; interest paid  after 30 days of SCN but before receipt of  Order – </a:t>
                      </a:r>
                      <a:endParaRPr lang="en-US" b="0" i="1" dirty="0" smtClean="0">
                        <a:latin typeface="Calibri" pitchFamily="34" charset="0"/>
                        <a:cs typeface="Calibri" pitchFamily="34" charset="0"/>
                      </a:endParaRPr>
                    </a:p>
                    <a:p>
                      <a:r>
                        <a:rPr lang="en-US" b="0" i="1" dirty="0" smtClean="0">
                          <a:latin typeface="Calibri" pitchFamily="34" charset="0"/>
                          <a:cs typeface="Calibri" pitchFamily="34" charset="0"/>
                        </a:rPr>
                        <a:t>50%</a:t>
                      </a:r>
                      <a:r>
                        <a:rPr lang="en-US" b="0" i="1" baseline="0" dirty="0" smtClean="0">
                          <a:latin typeface="Calibri" pitchFamily="34" charset="0"/>
                          <a:cs typeface="Calibri" pitchFamily="34" charset="0"/>
                        </a:rPr>
                        <a:t> of tax amount (if records captured are true till 14-5-2015)**</a:t>
                      </a:r>
                    </a:p>
                    <a:p>
                      <a:r>
                        <a:rPr lang="en-US" b="0" i="1" baseline="0" dirty="0" smtClean="0">
                          <a:latin typeface="Calibri" pitchFamily="34" charset="0"/>
                          <a:cs typeface="Calibri" pitchFamily="34" charset="0"/>
                        </a:rPr>
                        <a:t>100% of tax amount (if not recorded in books)**</a:t>
                      </a:r>
                      <a:endParaRPr lang="en-IN" b="0" i="1" dirty="0">
                        <a:latin typeface="Calibri" pitchFamily="34" charset="0"/>
                        <a:cs typeface="Calibri" pitchFamily="34" charset="0"/>
                      </a:endParaRPr>
                    </a:p>
                  </a:txBody>
                  <a:tcPr/>
                </a:tc>
              </a:tr>
              <a:tr h="1379087">
                <a:tc gridSpan="3">
                  <a:txBody>
                    <a:bodyPr/>
                    <a:lstStyle/>
                    <a:p>
                      <a:pPr>
                        <a:spcBef>
                          <a:spcPts val="600"/>
                        </a:spcBef>
                        <a:buFont typeface="Arial" charset="0"/>
                        <a:buNone/>
                      </a:pPr>
                      <a:r>
                        <a:rPr lang="en-US" sz="1600" i="1" baseline="0" dirty="0" smtClean="0">
                          <a:latin typeface="Calibri" pitchFamily="34" charset="0"/>
                          <a:cs typeface="Calibri" pitchFamily="34" charset="0"/>
                        </a:rPr>
                        <a:t>** further mitigation if tax &amp; interest is paid within 30 days of ;</a:t>
                      </a:r>
                    </a:p>
                    <a:p>
                      <a:pPr>
                        <a:spcBef>
                          <a:spcPts val="600"/>
                        </a:spcBef>
                        <a:buFont typeface="Arial" charset="0"/>
                        <a:buNone/>
                      </a:pPr>
                      <a:r>
                        <a:rPr lang="en-US" sz="1600" i="1" baseline="0" dirty="0" smtClean="0">
                          <a:latin typeface="Calibri" pitchFamily="34" charset="0"/>
                          <a:cs typeface="Calibri" pitchFamily="34" charset="0"/>
                        </a:rPr>
                        <a:t>(a)  Receipt of SCN  -  penalty 15%  of the Tax  </a:t>
                      </a:r>
                    </a:p>
                    <a:p>
                      <a:pPr marL="342900" indent="-342900">
                        <a:spcBef>
                          <a:spcPts val="600"/>
                        </a:spcBef>
                        <a:buFont typeface="Arial" charset="0"/>
                        <a:buAutoNum type="alphaLcParenBoth" startAt="2"/>
                      </a:pPr>
                      <a:r>
                        <a:rPr lang="en-US" sz="1600" i="1" baseline="0" dirty="0" smtClean="0">
                          <a:latin typeface="Calibri" pitchFamily="34" charset="0"/>
                          <a:cs typeface="Calibri" pitchFamily="34" charset="0"/>
                        </a:rPr>
                        <a:t>25% of tax if all dues paid within 30 days of getting  order under Sec 73(2).</a:t>
                      </a:r>
                    </a:p>
                    <a:p>
                      <a:pPr marL="342900" indent="-342900">
                        <a:spcBef>
                          <a:spcPts val="600"/>
                        </a:spcBef>
                        <a:buFont typeface="Arial" charset="0"/>
                        <a:buNone/>
                      </a:pPr>
                      <a:endParaRPr lang="en-IN" sz="1600" i="1" dirty="0">
                        <a:latin typeface="Calibri" pitchFamily="34" charset="0"/>
                        <a:cs typeface="Calibri" pitchFamily="34" charset="0"/>
                      </a:endParaRPr>
                    </a:p>
                  </a:txBody>
                  <a:tcPr/>
                </a:tc>
                <a:tc hMerge="1">
                  <a:txBody>
                    <a:bodyPr/>
                    <a:lstStyle/>
                    <a:p>
                      <a:endParaRPr lang="en-IN" dirty="0"/>
                    </a:p>
                  </a:txBody>
                  <a:tcPr/>
                </a:tc>
                <a:tc hMerge="1">
                  <a:txBody>
                    <a:bodyPr/>
                    <a:lstStyle/>
                    <a:p>
                      <a:endParaRPr lang="en-IN" dirty="0"/>
                    </a:p>
                  </a:txBody>
                  <a:tcPr/>
                </a:tc>
              </a:tr>
            </a:tbl>
          </a:graphicData>
        </a:graphic>
      </p:graphicFrame>
      <p:sp>
        <p:nvSpPr>
          <p:cNvPr id="6" name="Footer Placeholder 5"/>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31</a:t>
            </a:fld>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274638"/>
            <a:ext cx="8229600" cy="868362"/>
          </a:xfrm>
        </p:spPr>
        <p:txBody>
          <a:bodyPr/>
          <a:lstStyle/>
          <a:p>
            <a:pPr eaLnBrk="1" fontAlgn="auto" hangingPunct="1">
              <a:spcAft>
                <a:spcPts val="0"/>
              </a:spcAft>
              <a:defRPr/>
            </a:pPr>
            <a:r>
              <a:rPr lang="en-IN" sz="3200" b="0" dirty="0" smtClean="0">
                <a:effectLst/>
                <a:latin typeface="Calibri" pitchFamily="34" charset="0"/>
              </a:rPr>
              <a:t>Returns [Section 70 &amp; Rule 7] </a:t>
            </a:r>
          </a:p>
        </p:txBody>
      </p:sp>
      <p:sp>
        <p:nvSpPr>
          <p:cNvPr id="37890" name="Content Placeholder 2"/>
          <p:cNvSpPr>
            <a:spLocks noGrp="1"/>
          </p:cNvSpPr>
          <p:nvPr>
            <p:ph idx="1"/>
          </p:nvPr>
        </p:nvSpPr>
        <p:spPr>
          <a:xfrm>
            <a:off x="457200" y="1143000"/>
            <a:ext cx="8229600" cy="4983163"/>
          </a:xfrm>
        </p:spPr>
        <p:txBody>
          <a:bodyPr>
            <a:normAutofit lnSpcReduction="10000"/>
          </a:bodyPr>
          <a:lstStyle/>
          <a:p>
            <a:pPr eaLnBrk="1" hangingPunct="1">
              <a:buFont typeface="Arial" charset="0"/>
              <a:buNone/>
            </a:pPr>
            <a:r>
              <a:rPr lang="en-IN" sz="2200" smtClean="0"/>
              <a:t>	</a:t>
            </a:r>
            <a:r>
              <a:rPr lang="en-IN" sz="2000" i="1" smtClean="0">
                <a:latin typeface="Calibri" pitchFamily="34" charset="0"/>
                <a:ea typeface="Calibri" pitchFamily="34" charset="0"/>
                <a:cs typeface="Calibri" pitchFamily="34" charset="0"/>
              </a:rPr>
              <a:t>Returns have to be filed in Form ST-3 in triplicate on half yearly basis by the 25th of the month following the particular half-year[Rule 7(2)]. </a:t>
            </a:r>
          </a:p>
          <a:p>
            <a:pPr eaLnBrk="1" hangingPunct="1"/>
            <a:r>
              <a:rPr lang="en-IN" sz="2200" b="1" i="1" smtClean="0">
                <a:latin typeface="Calibri" pitchFamily="34" charset="0"/>
                <a:ea typeface="Calibri" pitchFamily="34" charset="0"/>
                <a:cs typeface="Calibri" pitchFamily="34" charset="0"/>
              </a:rPr>
              <a:t>DUE DATES FOR FILING OF SERVICE TAX RETURN </a:t>
            </a:r>
          </a:p>
          <a:p>
            <a:pPr eaLnBrk="1" hangingPunct="1">
              <a:buFont typeface="Arial" charset="0"/>
              <a:buNone/>
            </a:pPr>
            <a:r>
              <a:rPr lang="en-IN" i="1" smtClean="0">
                <a:latin typeface="Calibri" pitchFamily="34" charset="0"/>
                <a:ea typeface="Calibri" pitchFamily="34" charset="0"/>
                <a:cs typeface="Calibri" pitchFamily="34" charset="0"/>
              </a:rPr>
              <a:t>	</a:t>
            </a:r>
          </a:p>
          <a:p>
            <a:pPr eaLnBrk="1" hangingPunct="1">
              <a:buFont typeface="Arial" charset="0"/>
              <a:buNone/>
            </a:pPr>
            <a:endParaRPr lang="en-US" i="1" smtClean="0">
              <a:latin typeface="Calibri" pitchFamily="34" charset="0"/>
              <a:ea typeface="Calibri" pitchFamily="34" charset="0"/>
              <a:cs typeface="Calibri" pitchFamily="34" charset="0"/>
            </a:endParaRPr>
          </a:p>
          <a:p>
            <a:pPr eaLnBrk="1" hangingPunct="1"/>
            <a:endParaRPr lang="en-IN" sz="2200" i="1" smtClean="0">
              <a:latin typeface="Calibri" pitchFamily="34" charset="0"/>
              <a:ea typeface="Calibri" pitchFamily="34" charset="0"/>
              <a:cs typeface="Calibri" pitchFamily="34" charset="0"/>
            </a:endParaRPr>
          </a:p>
          <a:p>
            <a:pPr eaLnBrk="1" hangingPunct="1"/>
            <a:r>
              <a:rPr lang="en-IN" sz="2200" b="1" i="1" smtClean="0">
                <a:latin typeface="Calibri" pitchFamily="34" charset="0"/>
                <a:ea typeface="Calibri" pitchFamily="34" charset="0"/>
                <a:cs typeface="Calibri" pitchFamily="34" charset="0"/>
              </a:rPr>
              <a:t>DATES FOR FILING OF ISD RETURN  </a:t>
            </a:r>
            <a:r>
              <a:rPr lang="en-IN" sz="1600" b="1" i="1" smtClean="0">
                <a:latin typeface="Calibri" pitchFamily="34" charset="0"/>
                <a:ea typeface="Calibri" pitchFamily="34" charset="0"/>
                <a:cs typeface="Calibri" pitchFamily="34" charset="0"/>
              </a:rPr>
              <a:t>[Rule 9(10) of CENVAT Credit Rules, 2004]</a:t>
            </a:r>
          </a:p>
          <a:p>
            <a:pPr eaLnBrk="1" hangingPunct="1">
              <a:buFont typeface="Arial" charset="0"/>
              <a:buNone/>
            </a:pPr>
            <a:endParaRPr lang="en-IN" i="1" smtClean="0">
              <a:latin typeface="Calibri" pitchFamily="34" charset="0"/>
              <a:ea typeface="Calibri" pitchFamily="34" charset="0"/>
              <a:cs typeface="Calibri" pitchFamily="34" charset="0"/>
            </a:endParaRPr>
          </a:p>
          <a:p>
            <a:pPr eaLnBrk="1" hangingPunct="1">
              <a:buFont typeface="Arial" charset="0"/>
              <a:buNone/>
            </a:pPr>
            <a:endParaRPr lang="en-US" i="1" smtClean="0">
              <a:latin typeface="Calibri" pitchFamily="34" charset="0"/>
              <a:ea typeface="Calibri" pitchFamily="34" charset="0"/>
              <a:cs typeface="Calibri" pitchFamily="34" charset="0"/>
            </a:endParaRPr>
          </a:p>
          <a:p>
            <a:pPr eaLnBrk="1" hangingPunct="1"/>
            <a:endParaRPr lang="en-US" sz="2200" i="1" smtClean="0">
              <a:latin typeface="Calibri" pitchFamily="34" charset="0"/>
              <a:ea typeface="Calibri" pitchFamily="34" charset="0"/>
              <a:cs typeface="Calibri" pitchFamily="34" charset="0"/>
            </a:endParaRPr>
          </a:p>
          <a:p>
            <a:pPr eaLnBrk="1" hangingPunct="1"/>
            <a:r>
              <a:rPr lang="en-US" sz="2200" i="1" smtClean="0">
                <a:latin typeface="Calibri" pitchFamily="34" charset="0"/>
                <a:ea typeface="Calibri" pitchFamily="34" charset="0"/>
                <a:cs typeface="Calibri" pitchFamily="34" charset="0"/>
              </a:rPr>
              <a:t>Every assessee shall submit the half-yearly return electronically. [Rule 7(4)]</a:t>
            </a:r>
          </a:p>
        </p:txBody>
      </p:sp>
      <p:sp>
        <p:nvSpPr>
          <p:cNvPr id="7" name="Footer Placeholder 6"/>
          <p:cNvSpPr>
            <a:spLocks noGrp="1"/>
          </p:cNvSpPr>
          <p:nvPr>
            <p:ph type="ftr" sz="quarter" idx="11"/>
          </p:nvPr>
        </p:nvSpPr>
        <p:spPr/>
        <p:txBody>
          <a:bodyPr/>
          <a:lstStyle/>
          <a:p>
            <a:pPr>
              <a:defRPr/>
            </a:pPr>
            <a:r>
              <a:rPr lang="en-IN" smtClean="0"/>
              <a:t>CA Punit Gupta. </a:t>
            </a:r>
            <a:endParaRPr lang="en-IN"/>
          </a:p>
        </p:txBody>
      </p:sp>
      <p:sp>
        <p:nvSpPr>
          <p:cNvPr id="6" name="Slide Number Placeholder 5"/>
          <p:cNvSpPr>
            <a:spLocks noGrp="1"/>
          </p:cNvSpPr>
          <p:nvPr>
            <p:ph type="sldNum" sz="quarter" idx="12"/>
          </p:nvPr>
        </p:nvSpPr>
        <p:spPr/>
        <p:txBody>
          <a:bodyPr/>
          <a:lstStyle/>
          <a:p>
            <a:pPr>
              <a:defRPr/>
            </a:pPr>
            <a:fld id="{CD158784-8590-4778-B56A-3B7ECE952AB1}" type="slidenum">
              <a:rPr lang="en-IN" smtClean="0"/>
              <a:pPr>
                <a:defRPr/>
              </a:pPr>
              <a:t>32</a:t>
            </a:fld>
            <a:endParaRPr lang="en-IN" dirty="0"/>
          </a:p>
        </p:txBody>
      </p:sp>
      <p:graphicFrame>
        <p:nvGraphicFramePr>
          <p:cNvPr id="4" name="Table 3"/>
          <p:cNvGraphicFramePr>
            <a:graphicFrameLocks noGrp="1"/>
          </p:cNvGraphicFramePr>
          <p:nvPr/>
        </p:nvGraphicFramePr>
        <p:xfrm>
          <a:off x="928688" y="2286000"/>
          <a:ext cx="5572164" cy="1112520"/>
        </p:xfrm>
        <a:graphic>
          <a:graphicData uri="http://schemas.openxmlformats.org/drawingml/2006/table">
            <a:tbl>
              <a:tblPr firstRow="1" bandRow="1">
                <a:tableStyleId>{5C22544A-7EE6-4342-B048-85BDC9FD1C3A}</a:tableStyleId>
              </a:tblPr>
              <a:tblGrid>
                <a:gridCol w="2928958"/>
                <a:gridCol w="2643206"/>
              </a:tblGrid>
              <a:tr h="370840">
                <a:tc>
                  <a:txBody>
                    <a:bodyPr/>
                    <a:lstStyle/>
                    <a:p>
                      <a:r>
                        <a:rPr lang="en-US" dirty="0" smtClean="0">
                          <a:latin typeface="Calibri" pitchFamily="34" charset="0"/>
                          <a:cs typeface="Calibri" pitchFamily="34" charset="0"/>
                        </a:rPr>
                        <a:t>For</a:t>
                      </a:r>
                      <a:r>
                        <a:rPr lang="en-US" baseline="0" dirty="0" smtClean="0">
                          <a:latin typeface="Calibri" pitchFamily="34" charset="0"/>
                          <a:cs typeface="Calibri" pitchFamily="34" charset="0"/>
                        </a:rPr>
                        <a:t> the half year</a:t>
                      </a:r>
                      <a:endParaRPr lang="en-IN" dirty="0">
                        <a:latin typeface="Calibri" pitchFamily="34" charset="0"/>
                        <a:cs typeface="Calibri" pitchFamily="34" charset="0"/>
                      </a:endParaRPr>
                    </a:p>
                  </a:txBody>
                  <a:tcPr/>
                </a:tc>
                <a:tc>
                  <a:txBody>
                    <a:bodyPr/>
                    <a:lstStyle/>
                    <a:p>
                      <a:r>
                        <a:rPr lang="en-US" dirty="0" smtClean="0">
                          <a:latin typeface="Calibri" pitchFamily="34" charset="0"/>
                          <a:cs typeface="Calibri" pitchFamily="34" charset="0"/>
                        </a:rPr>
                        <a:t>To be filed</a:t>
                      </a:r>
                      <a:r>
                        <a:rPr lang="en-US" baseline="0" dirty="0" smtClean="0">
                          <a:latin typeface="Calibri" pitchFamily="34" charset="0"/>
                          <a:cs typeface="Calibri" pitchFamily="34" charset="0"/>
                        </a:rPr>
                        <a:t> by </a:t>
                      </a:r>
                      <a:endParaRPr lang="en-IN" dirty="0">
                        <a:latin typeface="Calibri" pitchFamily="34" charset="0"/>
                        <a:cs typeface="Calibri" pitchFamily="34" charset="0"/>
                      </a:endParaRPr>
                    </a:p>
                  </a:txBody>
                  <a:tcPr/>
                </a:tc>
              </a:tr>
              <a:tr h="370840">
                <a:tc>
                  <a:txBody>
                    <a:bodyPr/>
                    <a:lstStyle/>
                    <a:p>
                      <a:r>
                        <a:rPr lang="en-US" dirty="0" smtClean="0">
                          <a:latin typeface="Calibri" pitchFamily="34" charset="0"/>
                          <a:cs typeface="Calibri" pitchFamily="34" charset="0"/>
                        </a:rPr>
                        <a:t>1</a:t>
                      </a:r>
                      <a:r>
                        <a:rPr lang="en-US" baseline="30000" dirty="0" smtClean="0">
                          <a:latin typeface="Calibri" pitchFamily="34" charset="0"/>
                          <a:cs typeface="Calibri" pitchFamily="34" charset="0"/>
                        </a:rPr>
                        <a:t>st</a:t>
                      </a:r>
                      <a:r>
                        <a:rPr lang="en-US" dirty="0" smtClean="0">
                          <a:latin typeface="Calibri" pitchFamily="34" charset="0"/>
                          <a:cs typeface="Calibri" pitchFamily="34" charset="0"/>
                        </a:rPr>
                        <a:t> April to 30</a:t>
                      </a:r>
                      <a:r>
                        <a:rPr lang="en-US" baseline="30000" dirty="0" smtClean="0">
                          <a:latin typeface="Calibri" pitchFamily="34" charset="0"/>
                          <a:cs typeface="Calibri" pitchFamily="34" charset="0"/>
                        </a:rPr>
                        <a:t>th</a:t>
                      </a:r>
                      <a:r>
                        <a:rPr lang="en-US" dirty="0" smtClean="0">
                          <a:latin typeface="Calibri" pitchFamily="34" charset="0"/>
                          <a:cs typeface="Calibri" pitchFamily="34" charset="0"/>
                        </a:rPr>
                        <a:t> September</a:t>
                      </a:r>
                      <a:endParaRPr lang="en-IN" dirty="0">
                        <a:latin typeface="Calibri" pitchFamily="34" charset="0"/>
                        <a:cs typeface="Calibri" pitchFamily="34" charset="0"/>
                      </a:endParaRPr>
                    </a:p>
                  </a:txBody>
                  <a:tcPr/>
                </a:tc>
                <a:tc>
                  <a:txBody>
                    <a:bodyPr/>
                    <a:lstStyle/>
                    <a:p>
                      <a:r>
                        <a:rPr lang="en-US" dirty="0" smtClean="0">
                          <a:latin typeface="Calibri" pitchFamily="34" charset="0"/>
                          <a:cs typeface="Calibri" pitchFamily="34" charset="0"/>
                        </a:rPr>
                        <a:t>25</a:t>
                      </a:r>
                      <a:r>
                        <a:rPr lang="en-US" baseline="30000" dirty="0" smtClean="0">
                          <a:latin typeface="Calibri" pitchFamily="34" charset="0"/>
                          <a:cs typeface="Calibri" pitchFamily="34" charset="0"/>
                        </a:rPr>
                        <a:t>th</a:t>
                      </a:r>
                      <a:r>
                        <a:rPr lang="en-US" dirty="0" smtClean="0">
                          <a:latin typeface="Calibri" pitchFamily="34" charset="0"/>
                          <a:cs typeface="Calibri" pitchFamily="34" charset="0"/>
                        </a:rPr>
                        <a:t> October</a:t>
                      </a:r>
                      <a:endParaRPr lang="en-IN" dirty="0">
                        <a:latin typeface="Calibri" pitchFamily="34" charset="0"/>
                        <a:cs typeface="Calibri" pitchFamily="34" charset="0"/>
                      </a:endParaRPr>
                    </a:p>
                  </a:txBody>
                  <a:tcPr/>
                </a:tc>
              </a:tr>
              <a:tr h="370840">
                <a:tc>
                  <a:txBody>
                    <a:bodyPr/>
                    <a:lstStyle/>
                    <a:p>
                      <a:r>
                        <a:rPr lang="en-US" dirty="0" smtClean="0">
                          <a:latin typeface="Calibri" pitchFamily="34" charset="0"/>
                          <a:cs typeface="Calibri" pitchFamily="34" charset="0"/>
                        </a:rPr>
                        <a:t>1</a:t>
                      </a:r>
                      <a:r>
                        <a:rPr lang="en-US" baseline="30000" dirty="0" smtClean="0">
                          <a:latin typeface="Calibri" pitchFamily="34" charset="0"/>
                          <a:cs typeface="Calibri" pitchFamily="34" charset="0"/>
                        </a:rPr>
                        <a:t>st</a:t>
                      </a:r>
                      <a:r>
                        <a:rPr lang="en-US" dirty="0" smtClean="0">
                          <a:latin typeface="Calibri" pitchFamily="34" charset="0"/>
                          <a:cs typeface="Calibri" pitchFamily="34" charset="0"/>
                        </a:rPr>
                        <a:t> October to 31</a:t>
                      </a:r>
                      <a:r>
                        <a:rPr lang="en-US" baseline="30000" dirty="0" smtClean="0">
                          <a:latin typeface="Calibri" pitchFamily="34" charset="0"/>
                          <a:cs typeface="Calibri" pitchFamily="34" charset="0"/>
                        </a:rPr>
                        <a:t>st</a:t>
                      </a:r>
                      <a:r>
                        <a:rPr lang="en-US" dirty="0" smtClean="0">
                          <a:latin typeface="Calibri" pitchFamily="34" charset="0"/>
                          <a:cs typeface="Calibri" pitchFamily="34" charset="0"/>
                        </a:rPr>
                        <a:t> March</a:t>
                      </a:r>
                      <a:endParaRPr lang="en-IN" dirty="0">
                        <a:latin typeface="Calibri" pitchFamily="34" charset="0"/>
                        <a:cs typeface="Calibri" pitchFamily="34" charset="0"/>
                      </a:endParaRPr>
                    </a:p>
                  </a:txBody>
                  <a:tcPr/>
                </a:tc>
                <a:tc>
                  <a:txBody>
                    <a:bodyPr/>
                    <a:lstStyle/>
                    <a:p>
                      <a:r>
                        <a:rPr lang="en-US" dirty="0" smtClean="0">
                          <a:latin typeface="Calibri" pitchFamily="34" charset="0"/>
                          <a:cs typeface="Calibri" pitchFamily="34" charset="0"/>
                        </a:rPr>
                        <a:t>25</a:t>
                      </a:r>
                      <a:r>
                        <a:rPr lang="en-US" baseline="30000" dirty="0" smtClean="0">
                          <a:latin typeface="Calibri" pitchFamily="34" charset="0"/>
                          <a:cs typeface="Calibri" pitchFamily="34" charset="0"/>
                        </a:rPr>
                        <a:t>th</a:t>
                      </a:r>
                      <a:r>
                        <a:rPr lang="en-US" dirty="0" smtClean="0">
                          <a:latin typeface="Calibri" pitchFamily="34" charset="0"/>
                          <a:cs typeface="Calibri" pitchFamily="34" charset="0"/>
                        </a:rPr>
                        <a:t> April</a:t>
                      </a:r>
                      <a:endParaRPr lang="en-IN" dirty="0">
                        <a:latin typeface="Calibri" pitchFamily="34" charset="0"/>
                        <a:cs typeface="Calibri" pitchFamily="34" charset="0"/>
                      </a:endParaRPr>
                    </a:p>
                  </a:txBody>
                  <a:tcPr/>
                </a:tc>
              </a:tr>
            </a:tbl>
          </a:graphicData>
        </a:graphic>
      </p:graphicFrame>
      <p:graphicFrame>
        <p:nvGraphicFramePr>
          <p:cNvPr id="5" name="Table 4"/>
          <p:cNvGraphicFramePr>
            <a:graphicFrameLocks noGrp="1"/>
          </p:cNvGraphicFramePr>
          <p:nvPr/>
        </p:nvGraphicFramePr>
        <p:xfrm>
          <a:off x="900113" y="4003675"/>
          <a:ext cx="5601260" cy="1104384"/>
        </p:xfrm>
        <a:graphic>
          <a:graphicData uri="http://schemas.openxmlformats.org/drawingml/2006/table">
            <a:tbl>
              <a:tblPr firstRow="1" bandRow="1">
                <a:tableStyleId>{5C22544A-7EE6-4342-B048-85BDC9FD1C3A}</a:tableStyleId>
              </a:tblPr>
              <a:tblGrid>
                <a:gridCol w="2944252"/>
                <a:gridCol w="2657008"/>
              </a:tblGrid>
              <a:tr h="3642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itchFamily="34" charset="0"/>
                          <a:cs typeface="Calibri" pitchFamily="34" charset="0"/>
                        </a:rPr>
                        <a:t>For</a:t>
                      </a:r>
                      <a:r>
                        <a:rPr lang="en-US" baseline="0" dirty="0" smtClean="0">
                          <a:latin typeface="Calibri" pitchFamily="34" charset="0"/>
                          <a:cs typeface="Calibri" pitchFamily="34" charset="0"/>
                        </a:rPr>
                        <a:t> the half year</a:t>
                      </a:r>
                      <a:endParaRPr lang="en-IN" dirty="0" smtClean="0">
                        <a:latin typeface="Calibri" pitchFamily="34" charset="0"/>
                        <a:cs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itchFamily="34" charset="0"/>
                          <a:cs typeface="Calibri" pitchFamily="34" charset="0"/>
                        </a:rPr>
                        <a:t>To be filed</a:t>
                      </a:r>
                      <a:r>
                        <a:rPr lang="en-US" baseline="0" dirty="0" smtClean="0">
                          <a:latin typeface="Calibri" pitchFamily="34" charset="0"/>
                          <a:cs typeface="Calibri" pitchFamily="34" charset="0"/>
                        </a:rPr>
                        <a:t> by </a:t>
                      </a:r>
                      <a:endParaRPr lang="en-IN" dirty="0" smtClean="0">
                        <a:latin typeface="Calibri" pitchFamily="34" charset="0"/>
                        <a:cs typeface="Calibri" pitchFamily="34" charset="0"/>
                      </a:endParaRPr>
                    </a:p>
                  </a:txBody>
                  <a:tcPr/>
                </a:tc>
              </a:tr>
              <a:tr h="3693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itchFamily="34" charset="0"/>
                          <a:cs typeface="Calibri" pitchFamily="34" charset="0"/>
                        </a:rPr>
                        <a:t>1</a:t>
                      </a:r>
                      <a:r>
                        <a:rPr lang="en-US" baseline="30000" dirty="0" smtClean="0">
                          <a:latin typeface="Calibri" pitchFamily="34" charset="0"/>
                          <a:cs typeface="Calibri" pitchFamily="34" charset="0"/>
                        </a:rPr>
                        <a:t>st</a:t>
                      </a:r>
                      <a:r>
                        <a:rPr lang="en-US" dirty="0" smtClean="0">
                          <a:latin typeface="Calibri" pitchFamily="34" charset="0"/>
                          <a:cs typeface="Calibri" pitchFamily="34" charset="0"/>
                        </a:rPr>
                        <a:t> April to 30</a:t>
                      </a:r>
                      <a:r>
                        <a:rPr lang="en-US" baseline="30000" dirty="0" smtClean="0">
                          <a:latin typeface="Calibri" pitchFamily="34" charset="0"/>
                          <a:cs typeface="Calibri" pitchFamily="34" charset="0"/>
                        </a:rPr>
                        <a:t>th</a:t>
                      </a:r>
                      <a:r>
                        <a:rPr lang="en-US" dirty="0" smtClean="0">
                          <a:latin typeface="Calibri" pitchFamily="34" charset="0"/>
                          <a:cs typeface="Calibri" pitchFamily="34" charset="0"/>
                        </a:rPr>
                        <a:t> September</a:t>
                      </a:r>
                      <a:endParaRPr lang="en-IN" dirty="0" smtClean="0">
                        <a:latin typeface="Calibri" pitchFamily="34" charset="0"/>
                        <a:cs typeface="Calibri" pitchFamily="34" charset="0"/>
                      </a:endParaRPr>
                    </a:p>
                  </a:txBody>
                  <a:tcPr/>
                </a:tc>
                <a:tc>
                  <a:txBody>
                    <a:bodyPr/>
                    <a:lstStyle/>
                    <a:p>
                      <a:r>
                        <a:rPr lang="en-US" dirty="0" smtClean="0">
                          <a:latin typeface="Calibri" pitchFamily="34" charset="0"/>
                          <a:cs typeface="Calibri" pitchFamily="34" charset="0"/>
                        </a:rPr>
                        <a:t>31st October</a:t>
                      </a:r>
                      <a:endParaRPr lang="en-IN" dirty="0">
                        <a:latin typeface="Calibri" pitchFamily="34" charset="0"/>
                        <a:cs typeface="Calibri" pitchFamily="34" charset="0"/>
                      </a:endParaRPr>
                    </a:p>
                  </a:txBody>
                  <a:tcPr/>
                </a:tc>
              </a:tr>
              <a:tr h="3693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alibri" pitchFamily="34" charset="0"/>
                          <a:cs typeface="Calibri" pitchFamily="34" charset="0"/>
                        </a:rPr>
                        <a:t>1</a:t>
                      </a:r>
                      <a:r>
                        <a:rPr lang="en-US" baseline="30000" dirty="0" smtClean="0">
                          <a:latin typeface="Calibri" pitchFamily="34" charset="0"/>
                          <a:cs typeface="Calibri" pitchFamily="34" charset="0"/>
                        </a:rPr>
                        <a:t>st</a:t>
                      </a:r>
                      <a:r>
                        <a:rPr lang="en-US" dirty="0" smtClean="0">
                          <a:latin typeface="Calibri" pitchFamily="34" charset="0"/>
                          <a:cs typeface="Calibri" pitchFamily="34" charset="0"/>
                        </a:rPr>
                        <a:t> October to 31</a:t>
                      </a:r>
                      <a:r>
                        <a:rPr lang="en-US" baseline="30000" dirty="0" smtClean="0">
                          <a:latin typeface="Calibri" pitchFamily="34" charset="0"/>
                          <a:cs typeface="Calibri" pitchFamily="34" charset="0"/>
                        </a:rPr>
                        <a:t>st</a:t>
                      </a:r>
                      <a:r>
                        <a:rPr lang="en-US" dirty="0" smtClean="0">
                          <a:latin typeface="Calibri" pitchFamily="34" charset="0"/>
                          <a:cs typeface="Calibri" pitchFamily="34" charset="0"/>
                        </a:rPr>
                        <a:t> March</a:t>
                      </a:r>
                      <a:endParaRPr lang="en-IN" dirty="0" smtClean="0">
                        <a:latin typeface="Calibri" pitchFamily="34" charset="0"/>
                        <a:cs typeface="Calibri" pitchFamily="34" charset="0"/>
                      </a:endParaRPr>
                    </a:p>
                  </a:txBody>
                  <a:tcPr/>
                </a:tc>
                <a:tc>
                  <a:txBody>
                    <a:bodyPr/>
                    <a:lstStyle/>
                    <a:p>
                      <a:r>
                        <a:rPr lang="en-US" dirty="0" smtClean="0">
                          <a:latin typeface="Calibri" pitchFamily="34" charset="0"/>
                          <a:cs typeface="Calibri" pitchFamily="34" charset="0"/>
                        </a:rPr>
                        <a:t>30</a:t>
                      </a:r>
                      <a:r>
                        <a:rPr lang="en-US" baseline="30000" dirty="0" smtClean="0">
                          <a:latin typeface="Calibri" pitchFamily="34" charset="0"/>
                          <a:cs typeface="Calibri" pitchFamily="34" charset="0"/>
                        </a:rPr>
                        <a:t>th</a:t>
                      </a:r>
                      <a:r>
                        <a:rPr lang="en-US" dirty="0" smtClean="0">
                          <a:latin typeface="Calibri" pitchFamily="34" charset="0"/>
                          <a:cs typeface="Calibri" pitchFamily="34" charset="0"/>
                        </a:rPr>
                        <a:t> April</a:t>
                      </a:r>
                      <a:endParaRPr lang="en-IN" dirty="0">
                        <a:latin typeface="Calibri" pitchFamily="34" charset="0"/>
                        <a:cs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39737"/>
          </a:xfrm>
        </p:spPr>
        <p:txBody>
          <a:bodyPr>
            <a:noAutofit/>
          </a:bodyPr>
          <a:lstStyle/>
          <a:p>
            <a:pPr>
              <a:defRPr/>
            </a:pPr>
            <a:r>
              <a:rPr lang="en-US" sz="3200" b="0" dirty="0" smtClean="0">
                <a:effectLst/>
                <a:latin typeface="Calibri" pitchFamily="34" charset="0"/>
              </a:rPr>
              <a:t>Step Wise Online Return Submission Process</a:t>
            </a:r>
            <a:endParaRPr lang="en-US" sz="3200" b="0" dirty="0">
              <a:effectLst/>
              <a:latin typeface="Calibri" pitchFamily="34" charset="0"/>
            </a:endParaRPr>
          </a:p>
        </p:txBody>
      </p:sp>
      <p:graphicFrame>
        <p:nvGraphicFramePr>
          <p:cNvPr id="5" name="Content Placeholder 4"/>
          <p:cNvGraphicFramePr>
            <a:graphicFrameLocks noGrp="1"/>
          </p:cNvGraphicFramePr>
          <p:nvPr>
            <p:ph idx="1"/>
          </p:nvPr>
        </p:nvGraphicFramePr>
        <p:xfrm>
          <a:off x="428596" y="857232"/>
          <a:ext cx="8258204" cy="1804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Footer Placeholder 17"/>
          <p:cNvSpPr>
            <a:spLocks noGrp="1"/>
          </p:cNvSpPr>
          <p:nvPr>
            <p:ph type="ftr" sz="quarter" idx="11"/>
          </p:nvPr>
        </p:nvSpPr>
        <p:spPr/>
        <p:txBody>
          <a:bodyPr/>
          <a:lstStyle/>
          <a:p>
            <a:pPr>
              <a:defRPr/>
            </a:pPr>
            <a:r>
              <a:rPr lang="en-IN" smtClean="0"/>
              <a:t>CA Punit Gupta. </a:t>
            </a:r>
            <a:endParaRPr lang="en-IN"/>
          </a:p>
        </p:txBody>
      </p:sp>
      <p:sp>
        <p:nvSpPr>
          <p:cNvPr id="17" name="Slide Number Placeholder 16"/>
          <p:cNvSpPr>
            <a:spLocks noGrp="1"/>
          </p:cNvSpPr>
          <p:nvPr>
            <p:ph type="sldNum" sz="quarter" idx="12"/>
          </p:nvPr>
        </p:nvSpPr>
        <p:spPr/>
        <p:txBody>
          <a:bodyPr/>
          <a:lstStyle/>
          <a:p>
            <a:pPr>
              <a:defRPr/>
            </a:pPr>
            <a:fld id="{CD158784-8590-4778-B56A-3B7ECE952AB1}" type="slidenum">
              <a:rPr lang="en-IN" smtClean="0"/>
              <a:pPr>
                <a:defRPr/>
              </a:pPr>
              <a:t>33</a:t>
            </a:fld>
            <a:endParaRPr lang="en-IN" dirty="0"/>
          </a:p>
        </p:txBody>
      </p:sp>
      <p:grpSp>
        <p:nvGrpSpPr>
          <p:cNvPr id="38916" name="Group 3"/>
          <p:cNvGrpSpPr>
            <a:grpSpLocks/>
          </p:cNvGrpSpPr>
          <p:nvPr/>
        </p:nvGrpSpPr>
        <p:grpSpPr bwMode="auto">
          <a:xfrm>
            <a:off x="500063" y="2786063"/>
            <a:ext cx="7019925" cy="541337"/>
            <a:chOff x="71425" y="642943"/>
            <a:chExt cx="7019473" cy="541495"/>
          </a:xfrm>
        </p:grpSpPr>
        <p:sp>
          <p:nvSpPr>
            <p:cNvPr id="6" name="Rounded Rectangle 5"/>
            <p:cNvSpPr/>
            <p:nvPr/>
          </p:nvSpPr>
          <p:spPr>
            <a:xfrm>
              <a:off x="71425" y="642943"/>
              <a:ext cx="7019473" cy="54149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p:nvPr/>
          </p:nvSpPr>
          <p:spPr>
            <a:xfrm>
              <a:off x="87299" y="658823"/>
              <a:ext cx="6016238" cy="509736"/>
            </a:xfrm>
            <a:prstGeom prst="rect">
              <a:avLst/>
            </a:prstGeom>
          </p:spPr>
          <p:style>
            <a:lnRef idx="0">
              <a:scrgbClr r="0" g="0" b="0"/>
            </a:lnRef>
            <a:fillRef idx="0">
              <a:scrgbClr r="0" g="0" b="0"/>
            </a:fillRef>
            <a:effectRef idx="0">
              <a:scrgbClr r="0" g="0" b="0"/>
            </a:effectRef>
            <a:fontRef idx="minor">
              <a:schemeClr val="lt1"/>
            </a:fontRef>
          </p:style>
          <p:txBody>
            <a:bodyPr lIns="60960" tIns="60960" rIns="60960" bIns="60960" spcCol="1270" anchor="ctr"/>
            <a:lstStyle/>
            <a:p>
              <a:pPr defTabSz="711200">
                <a:lnSpc>
                  <a:spcPct val="90000"/>
                </a:lnSpc>
                <a:spcAft>
                  <a:spcPct val="35000"/>
                </a:spcAft>
                <a:defRPr/>
              </a:pPr>
              <a:r>
                <a:rPr lang="en-US" sz="1600" i="1" dirty="0"/>
                <a:t>Logs in to the site using user Id and password</a:t>
              </a:r>
            </a:p>
          </p:txBody>
        </p:sp>
      </p:grpSp>
      <p:grpSp>
        <p:nvGrpSpPr>
          <p:cNvPr id="38917" name="Group 7"/>
          <p:cNvGrpSpPr>
            <a:grpSpLocks/>
          </p:cNvGrpSpPr>
          <p:nvPr/>
        </p:nvGrpSpPr>
        <p:grpSpPr bwMode="auto">
          <a:xfrm>
            <a:off x="7143750" y="2571750"/>
            <a:ext cx="352425" cy="352425"/>
            <a:chOff x="6715171" y="1071569"/>
            <a:chExt cx="351972" cy="351972"/>
          </a:xfrm>
        </p:grpSpPr>
        <p:sp>
          <p:nvSpPr>
            <p:cNvPr id="9" name="Down Arrow 8"/>
            <p:cNvSpPr/>
            <p:nvPr/>
          </p:nvSpPr>
          <p:spPr>
            <a:xfrm>
              <a:off x="6715171" y="1071569"/>
              <a:ext cx="351972" cy="35197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 name="Down Arrow 4"/>
            <p:cNvSpPr/>
            <p:nvPr/>
          </p:nvSpPr>
          <p:spPr>
            <a:xfrm>
              <a:off x="6794444" y="1071569"/>
              <a:ext cx="193426" cy="2647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5240" tIns="15240" rIns="15240" bIns="15240" spcCol="1270" anchor="ctr"/>
            <a:lstStyle/>
            <a:p>
              <a:pPr algn="ctr" defTabSz="533400">
                <a:lnSpc>
                  <a:spcPct val="90000"/>
                </a:lnSpc>
                <a:spcAft>
                  <a:spcPct val="35000"/>
                </a:spcAft>
                <a:defRPr/>
              </a:pPr>
              <a:endParaRPr lang="en-US" sz="1200"/>
            </a:p>
          </p:txBody>
        </p:sp>
      </p:grpSp>
      <p:grpSp>
        <p:nvGrpSpPr>
          <p:cNvPr id="38918" name="Group 10"/>
          <p:cNvGrpSpPr>
            <a:grpSpLocks/>
          </p:cNvGrpSpPr>
          <p:nvPr/>
        </p:nvGrpSpPr>
        <p:grpSpPr bwMode="auto">
          <a:xfrm>
            <a:off x="500063" y="3373438"/>
            <a:ext cx="7019925" cy="596900"/>
            <a:chOff x="71425" y="658803"/>
            <a:chExt cx="7019473" cy="597073"/>
          </a:xfrm>
        </p:grpSpPr>
        <p:sp>
          <p:nvSpPr>
            <p:cNvPr id="12" name="Rounded Rectangle 11"/>
            <p:cNvSpPr/>
            <p:nvPr/>
          </p:nvSpPr>
          <p:spPr>
            <a:xfrm>
              <a:off x="71425" y="714381"/>
              <a:ext cx="7019473" cy="54149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en-US" dirty="0"/>
                <a:t> </a:t>
              </a:r>
            </a:p>
          </p:txBody>
        </p:sp>
        <p:sp>
          <p:nvSpPr>
            <p:cNvPr id="13" name="Rounded Rectangle 4"/>
            <p:cNvSpPr/>
            <p:nvPr/>
          </p:nvSpPr>
          <p:spPr>
            <a:xfrm>
              <a:off x="87299" y="658803"/>
              <a:ext cx="6016238" cy="509735"/>
            </a:xfrm>
            <a:prstGeom prst="rect">
              <a:avLst/>
            </a:prstGeom>
          </p:spPr>
          <p:style>
            <a:lnRef idx="0">
              <a:scrgbClr r="0" g="0" b="0"/>
            </a:lnRef>
            <a:fillRef idx="0">
              <a:scrgbClr r="0" g="0" b="0"/>
            </a:fillRef>
            <a:effectRef idx="0">
              <a:scrgbClr r="0" g="0" b="0"/>
            </a:effectRef>
            <a:fontRef idx="minor">
              <a:schemeClr val="lt1"/>
            </a:fontRef>
          </p:style>
          <p:txBody>
            <a:bodyPr lIns="60960" tIns="60960" rIns="60960" bIns="60960" spcCol="1270" anchor="ctr"/>
            <a:lstStyle/>
            <a:p>
              <a:pPr defTabSz="711200">
                <a:lnSpc>
                  <a:spcPct val="90000"/>
                </a:lnSpc>
                <a:spcAft>
                  <a:spcPct val="35000"/>
                </a:spcAft>
                <a:defRPr/>
              </a:pPr>
              <a:r>
                <a:rPr lang="en-US" sz="1600" i="1" dirty="0"/>
                <a:t>Upload the XML file generated </a:t>
              </a:r>
            </a:p>
          </p:txBody>
        </p:sp>
      </p:grpSp>
      <p:grpSp>
        <p:nvGrpSpPr>
          <p:cNvPr id="38919" name="Group 13"/>
          <p:cNvGrpSpPr>
            <a:grpSpLocks/>
          </p:cNvGrpSpPr>
          <p:nvPr/>
        </p:nvGrpSpPr>
        <p:grpSpPr bwMode="auto">
          <a:xfrm>
            <a:off x="7143750" y="3214688"/>
            <a:ext cx="352425" cy="352425"/>
            <a:chOff x="6715171" y="1071569"/>
            <a:chExt cx="351972" cy="351972"/>
          </a:xfrm>
        </p:grpSpPr>
        <p:sp>
          <p:nvSpPr>
            <p:cNvPr id="15" name="Down Arrow 14"/>
            <p:cNvSpPr/>
            <p:nvPr/>
          </p:nvSpPr>
          <p:spPr>
            <a:xfrm>
              <a:off x="6715171" y="1071569"/>
              <a:ext cx="351972" cy="351972"/>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6" name="Down Arrow 4"/>
            <p:cNvSpPr/>
            <p:nvPr/>
          </p:nvSpPr>
          <p:spPr>
            <a:xfrm>
              <a:off x="6794444" y="1071569"/>
              <a:ext cx="193426" cy="26477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5240" tIns="15240" rIns="15240" bIns="15240" spcCol="1270" anchor="ctr"/>
            <a:lstStyle/>
            <a:p>
              <a:pPr algn="ctr" defTabSz="533400">
                <a:lnSpc>
                  <a:spcPct val="90000"/>
                </a:lnSpc>
                <a:spcAft>
                  <a:spcPct val="35000"/>
                </a:spcAft>
                <a:defRPr/>
              </a:pPr>
              <a:endParaRPr lang="en-US" sz="1200"/>
            </a:p>
          </p:txBody>
        </p:sp>
      </p:grpSp>
      <p:pic>
        <p:nvPicPr>
          <p:cNvPr id="38920" name="Picture 16" descr="\\Staff7\d\Mona\Online2.JPG"/>
          <p:cNvPicPr>
            <a:picLocks noChangeAspect="1" noChangeArrowheads="1"/>
          </p:cNvPicPr>
          <p:nvPr/>
        </p:nvPicPr>
        <p:blipFill>
          <a:blip r:embed="rId7" cstate="print"/>
          <a:srcRect/>
          <a:stretch>
            <a:fillRect/>
          </a:stretch>
        </p:blipFill>
        <p:spPr bwMode="auto">
          <a:xfrm>
            <a:off x="5286375" y="4248150"/>
            <a:ext cx="3857625" cy="2609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74638"/>
            <a:ext cx="8229600" cy="582594"/>
          </a:xfrm>
        </p:spPr>
        <p:txBody>
          <a:bodyPr/>
          <a:lstStyle/>
          <a:p>
            <a:pPr eaLnBrk="1" fontAlgn="auto" hangingPunct="1">
              <a:spcAft>
                <a:spcPts val="0"/>
              </a:spcAft>
              <a:defRPr/>
            </a:pPr>
            <a:r>
              <a:rPr lang="en-IN" sz="3200" b="0" dirty="0" smtClean="0">
                <a:effectLst/>
                <a:latin typeface="Calibri" pitchFamily="34" charset="0"/>
              </a:rPr>
              <a:t>Revised Return [Rule 7B]</a:t>
            </a:r>
          </a:p>
        </p:txBody>
      </p:sp>
      <p:sp>
        <p:nvSpPr>
          <p:cNvPr id="39938" name="Content Placeholder 2"/>
          <p:cNvSpPr>
            <a:spLocks noGrp="1"/>
          </p:cNvSpPr>
          <p:nvPr>
            <p:ph idx="1"/>
          </p:nvPr>
        </p:nvSpPr>
        <p:spPr>
          <a:xfrm>
            <a:off x="457200" y="928670"/>
            <a:ext cx="8229600" cy="5357850"/>
          </a:xfrm>
        </p:spPr>
        <p:txBody>
          <a:bodyPr>
            <a:normAutofit/>
          </a:bodyPr>
          <a:lstStyle/>
          <a:p>
            <a:pPr eaLnBrk="1" hangingPunct="1"/>
            <a:endParaRPr lang="en-IN" sz="2200" i="1" dirty="0" smtClean="0">
              <a:latin typeface="Calibri" pitchFamily="34" charset="0"/>
              <a:ea typeface="Calibri" pitchFamily="34" charset="0"/>
              <a:cs typeface="Calibri" pitchFamily="34" charset="0"/>
            </a:endParaRPr>
          </a:p>
          <a:p>
            <a:pPr eaLnBrk="1" hangingPunct="1"/>
            <a:r>
              <a:rPr lang="en-IN" sz="2200" i="1" dirty="0" smtClean="0">
                <a:latin typeface="Calibri" pitchFamily="34" charset="0"/>
                <a:ea typeface="Calibri" pitchFamily="34" charset="0"/>
                <a:cs typeface="Calibri" pitchFamily="34" charset="0"/>
              </a:rPr>
              <a:t>Assessee is allowed to rectify mistakes or omission and file revised return including CENVAT credit return within 90 days from the date of filing of the original return.</a:t>
            </a:r>
          </a:p>
          <a:p>
            <a:pPr eaLnBrk="1" hangingPunct="1"/>
            <a:endParaRPr lang="en-US" sz="2200" i="1" dirty="0" smtClean="0">
              <a:latin typeface="Calibri" pitchFamily="34" charset="0"/>
              <a:ea typeface="Calibri" pitchFamily="34" charset="0"/>
              <a:cs typeface="Calibri" pitchFamily="34" charset="0"/>
            </a:endParaRPr>
          </a:p>
          <a:p>
            <a:pPr eaLnBrk="1" hangingPunct="1"/>
            <a:r>
              <a:rPr lang="en-US" sz="2200" i="1" dirty="0" smtClean="0">
                <a:latin typeface="Calibri" pitchFamily="34" charset="0"/>
                <a:ea typeface="Calibri" pitchFamily="34" charset="0"/>
                <a:cs typeface="Calibri" pitchFamily="34" charset="0"/>
              </a:rPr>
              <a:t>We can file revised return even in case </a:t>
            </a:r>
            <a:r>
              <a:rPr lang="en-US" sz="2200" i="1" dirty="0" smtClean="0">
                <a:solidFill>
                  <a:srgbClr val="FF0000"/>
                </a:solidFill>
                <a:latin typeface="Calibri" pitchFamily="34" charset="0"/>
                <a:ea typeface="Calibri" pitchFamily="34" charset="0"/>
                <a:cs typeface="Calibri" pitchFamily="34" charset="0"/>
              </a:rPr>
              <a:t>original return is filed late</a:t>
            </a:r>
            <a:r>
              <a:rPr lang="en-US" sz="2200" i="1" dirty="0" smtClean="0">
                <a:latin typeface="Calibri" pitchFamily="34" charset="0"/>
                <a:ea typeface="Calibri" pitchFamily="34" charset="0"/>
                <a:cs typeface="Calibri" pitchFamily="34" charset="0"/>
              </a:rPr>
              <a:t>.</a:t>
            </a:r>
          </a:p>
          <a:p>
            <a:pPr eaLnBrk="1" hangingPunct="1">
              <a:buNone/>
            </a:pPr>
            <a:r>
              <a:rPr lang="en-US" sz="2200" i="1" dirty="0" smtClean="0">
                <a:latin typeface="Calibri" pitchFamily="34" charset="0"/>
                <a:ea typeface="Calibri" pitchFamily="34" charset="0"/>
                <a:cs typeface="Calibri" pitchFamily="34" charset="0"/>
              </a:rPr>
              <a:t>  </a:t>
            </a:r>
          </a:p>
          <a:p>
            <a:pPr eaLnBrk="1" hangingPunct="1"/>
            <a:r>
              <a:rPr lang="en-IN" sz="2200" i="1" dirty="0" smtClean="0">
                <a:latin typeface="Calibri" pitchFamily="34" charset="0"/>
                <a:ea typeface="Calibri" pitchFamily="34" charset="0"/>
                <a:cs typeface="Calibri" pitchFamily="34" charset="0"/>
              </a:rPr>
              <a:t> Time limit for issuing show cause notice under Section 73 -  starts from date of filing of </a:t>
            </a:r>
          </a:p>
          <a:p>
            <a:pPr lvl="1">
              <a:lnSpc>
                <a:spcPct val="200000"/>
              </a:lnSpc>
            </a:pPr>
            <a:r>
              <a:rPr lang="en-IN" sz="1800" i="1" dirty="0" smtClean="0">
                <a:latin typeface="Calibri" pitchFamily="34" charset="0"/>
                <a:ea typeface="Calibri" pitchFamily="34" charset="0"/>
                <a:cs typeface="Calibri" pitchFamily="34" charset="0"/>
              </a:rPr>
              <a:t>Revised ST-3 if it is filed- </a:t>
            </a:r>
          </a:p>
          <a:p>
            <a:pPr lvl="1">
              <a:lnSpc>
                <a:spcPct val="200000"/>
              </a:lnSpc>
            </a:pPr>
            <a:r>
              <a:rPr lang="en-IN" sz="1800" i="1" dirty="0" smtClean="0">
                <a:latin typeface="Calibri" pitchFamily="34" charset="0"/>
                <a:ea typeface="Calibri" pitchFamily="34" charset="0"/>
                <a:cs typeface="Calibri" pitchFamily="34" charset="0"/>
              </a:rPr>
              <a:t>Original ST-3 – if not revised.</a:t>
            </a:r>
          </a:p>
          <a:p>
            <a:pPr eaLnBrk="1" hangingPunct="1">
              <a:lnSpc>
                <a:spcPct val="200000"/>
              </a:lnSpc>
            </a:pPr>
            <a:r>
              <a:rPr lang="en-IN" sz="2000" i="1" dirty="0" smtClean="0">
                <a:latin typeface="Calibri" pitchFamily="34" charset="0"/>
                <a:ea typeface="Calibri" pitchFamily="34" charset="0"/>
                <a:cs typeface="Calibri" pitchFamily="34" charset="0"/>
              </a:rPr>
              <a:t> </a:t>
            </a:r>
            <a:r>
              <a:rPr lang="en-IN" sz="2000" i="1" dirty="0" smtClean="0">
                <a:solidFill>
                  <a:srgbClr val="FF0000"/>
                </a:solidFill>
                <a:latin typeface="Calibri" pitchFamily="34" charset="0"/>
                <a:ea typeface="Calibri" pitchFamily="34" charset="0"/>
                <a:cs typeface="Calibri" pitchFamily="34" charset="0"/>
              </a:rPr>
              <a:t>if none is filed – from the last date ST-3 should have been filed in law. </a:t>
            </a:r>
          </a:p>
          <a:p>
            <a:pPr eaLnBrk="1" hangingPunct="1"/>
            <a:endParaRPr lang="en-IN" sz="2200" i="1" dirty="0" smtClean="0">
              <a:latin typeface="Calibri" pitchFamily="34" charset="0"/>
              <a:ea typeface="Calibri" pitchFamily="34" charset="0"/>
              <a:cs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34</a:t>
            </a:fld>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a:bodyPr>
          <a:lstStyle/>
          <a:p>
            <a:pPr eaLnBrk="1" fontAlgn="auto" hangingPunct="1">
              <a:spcAft>
                <a:spcPts val="0"/>
              </a:spcAft>
              <a:defRPr/>
            </a:pPr>
            <a:r>
              <a:rPr lang="en-IN" sz="2800" b="0" dirty="0" smtClean="0">
                <a:effectLst/>
                <a:latin typeface="Calibri" pitchFamily="34" charset="0"/>
              </a:rPr>
              <a:t>Late Fee for Delay in Filing of Return [Section 70] [Rule 7C of STR]</a:t>
            </a:r>
          </a:p>
        </p:txBody>
      </p:sp>
      <p:sp>
        <p:nvSpPr>
          <p:cNvPr id="40962" name="Content Placeholder 2"/>
          <p:cNvSpPr>
            <a:spLocks noGrp="1"/>
          </p:cNvSpPr>
          <p:nvPr>
            <p:ph idx="1"/>
          </p:nvPr>
        </p:nvSpPr>
        <p:spPr>
          <a:xfrm>
            <a:off x="457200" y="1481138"/>
            <a:ext cx="8229600" cy="4876820"/>
          </a:xfrm>
        </p:spPr>
        <p:txBody>
          <a:bodyPr/>
          <a:lstStyle/>
          <a:p>
            <a:pPr eaLnBrk="1" hangingPunct="1"/>
            <a:r>
              <a:rPr lang="en-IN" sz="2200" i="1" dirty="0" smtClean="0">
                <a:latin typeface="Calibri" pitchFamily="34" charset="0"/>
                <a:ea typeface="Calibri" pitchFamily="34" charset="0"/>
                <a:cs typeface="Calibri" pitchFamily="34" charset="0"/>
              </a:rPr>
              <a:t>The assessee is required to pay following amount of late fee depending upon the period of delay, but not exceeding Rs. 20,000 </a:t>
            </a:r>
            <a:r>
              <a:rPr lang="en-IN" sz="2200" i="1" u="sng" spc="600" dirty="0" smtClean="0">
                <a:solidFill>
                  <a:srgbClr val="FF0000"/>
                </a:solidFill>
                <a:latin typeface="Calibri" pitchFamily="34" charset="0"/>
                <a:ea typeface="Calibri" pitchFamily="34" charset="0"/>
                <a:cs typeface="Calibri" pitchFamily="34" charset="0"/>
              </a:rPr>
              <a:t>per return</a:t>
            </a:r>
            <a:r>
              <a:rPr lang="en-IN" sz="2200" u="sng" spc="600" dirty="0" smtClean="0">
                <a:solidFill>
                  <a:srgbClr val="FF0000"/>
                </a:solidFill>
                <a:latin typeface="Calibri" pitchFamily="34" charset="0"/>
                <a:ea typeface="Calibri" pitchFamily="34" charset="0"/>
                <a:cs typeface="Calibri" pitchFamily="34" charset="0"/>
              </a:rPr>
              <a:t>.</a:t>
            </a:r>
          </a:p>
          <a:p>
            <a:pPr eaLnBrk="1" hangingPunct="1"/>
            <a:endParaRPr lang="en-IN" sz="2200" dirty="0" smtClean="0">
              <a:solidFill>
                <a:srgbClr val="FF0000"/>
              </a:solidFill>
              <a:latin typeface="Calibri" pitchFamily="34" charset="0"/>
              <a:ea typeface="Calibri" pitchFamily="34" charset="0"/>
              <a:cs typeface="Calibri" pitchFamily="34" charset="0"/>
            </a:endParaRPr>
          </a:p>
          <a:p>
            <a:pPr eaLnBrk="1" hangingPunct="1"/>
            <a:endParaRPr lang="en-IN" sz="2200" dirty="0" smtClean="0">
              <a:solidFill>
                <a:srgbClr val="FF0000"/>
              </a:solidFill>
              <a:latin typeface="Calibri" pitchFamily="34" charset="0"/>
              <a:ea typeface="Calibri" pitchFamily="34" charset="0"/>
              <a:cs typeface="Calibri" pitchFamily="34" charset="0"/>
            </a:endParaRPr>
          </a:p>
          <a:p>
            <a:pPr eaLnBrk="1" hangingPunct="1"/>
            <a:endParaRPr lang="en-IN" sz="2200" dirty="0" smtClean="0">
              <a:solidFill>
                <a:srgbClr val="FF0000"/>
              </a:solidFill>
              <a:latin typeface="Calibri" pitchFamily="34" charset="0"/>
              <a:ea typeface="Calibri" pitchFamily="34" charset="0"/>
              <a:cs typeface="Calibri" pitchFamily="34" charset="0"/>
            </a:endParaRPr>
          </a:p>
          <a:p>
            <a:pPr eaLnBrk="1" hangingPunct="1"/>
            <a:endParaRPr lang="en-IN" sz="2200" dirty="0" smtClean="0">
              <a:solidFill>
                <a:srgbClr val="FF0000"/>
              </a:solidFill>
              <a:latin typeface="Calibri" pitchFamily="34" charset="0"/>
              <a:ea typeface="Calibri" pitchFamily="34" charset="0"/>
              <a:cs typeface="Calibri" pitchFamily="34" charset="0"/>
            </a:endParaRPr>
          </a:p>
          <a:p>
            <a:pPr eaLnBrk="1" hangingPunct="1"/>
            <a:endParaRPr lang="en-IN" sz="2200" dirty="0" smtClean="0">
              <a:solidFill>
                <a:srgbClr val="FF0000"/>
              </a:solidFill>
              <a:latin typeface="Calibri" pitchFamily="34" charset="0"/>
              <a:ea typeface="Calibri" pitchFamily="34" charset="0"/>
              <a:cs typeface="Calibri" pitchFamily="34" charset="0"/>
            </a:endParaRPr>
          </a:p>
          <a:p>
            <a:pPr eaLnBrk="1" hangingPunct="1"/>
            <a:endParaRPr lang="en-IN" sz="2200" dirty="0" smtClean="0">
              <a:solidFill>
                <a:srgbClr val="FF0000"/>
              </a:solidFill>
              <a:latin typeface="Calibri" pitchFamily="34" charset="0"/>
              <a:ea typeface="Calibri" pitchFamily="34" charset="0"/>
              <a:cs typeface="Calibri" pitchFamily="34" charset="0"/>
            </a:endParaRPr>
          </a:p>
          <a:p>
            <a:pPr eaLnBrk="1" hangingPunct="1"/>
            <a:r>
              <a:rPr lang="en-US" sz="2400" dirty="0" smtClean="0"/>
              <a:t>Any delay beyond  ( 30 + 190) = 220 days from the due date, simply pay Rs 20,000/- as penalty</a:t>
            </a:r>
            <a:r>
              <a:rPr lang="en-IN" sz="2200" dirty="0" smtClean="0">
                <a:solidFill>
                  <a:srgbClr val="FF0000"/>
                </a:solidFill>
                <a:latin typeface="Calibri" pitchFamily="34" charset="0"/>
                <a:ea typeface="Calibri" pitchFamily="34" charset="0"/>
                <a:cs typeface="Calibri" pitchFamily="34" charset="0"/>
              </a:rPr>
              <a:t>  </a:t>
            </a:r>
          </a:p>
          <a:p>
            <a:pPr eaLnBrk="1" hangingPunct="1">
              <a:buNone/>
            </a:pPr>
            <a:endParaRPr lang="en-IN" sz="2200" dirty="0" smtClean="0">
              <a:latin typeface="Calibri" pitchFamily="34" charset="0"/>
              <a:ea typeface="Calibri" pitchFamily="34" charset="0"/>
              <a:cs typeface="Calibri" pitchFamily="34" charset="0"/>
            </a:endParaRPr>
          </a:p>
          <a:p>
            <a:pPr eaLnBrk="1" hangingPunct="1"/>
            <a:endParaRPr lang="en-IN" sz="2200" dirty="0" smtClean="0"/>
          </a:p>
        </p:txBody>
      </p:sp>
      <p:sp>
        <p:nvSpPr>
          <p:cNvPr id="7" name="Footer Placeholder 6"/>
          <p:cNvSpPr>
            <a:spLocks noGrp="1"/>
          </p:cNvSpPr>
          <p:nvPr>
            <p:ph type="ftr" sz="quarter" idx="11"/>
          </p:nvPr>
        </p:nvSpPr>
        <p:spPr/>
        <p:txBody>
          <a:bodyPr/>
          <a:lstStyle/>
          <a:p>
            <a:pPr>
              <a:defRPr/>
            </a:pPr>
            <a:r>
              <a:rPr lang="en-IN" smtClean="0"/>
              <a:t>CA Punit Gupta. </a:t>
            </a:r>
            <a:endParaRPr lang="en-IN"/>
          </a:p>
        </p:txBody>
      </p:sp>
      <p:sp>
        <p:nvSpPr>
          <p:cNvPr id="6" name="Slide Number Placeholder 5"/>
          <p:cNvSpPr>
            <a:spLocks noGrp="1"/>
          </p:cNvSpPr>
          <p:nvPr>
            <p:ph type="sldNum" sz="quarter" idx="12"/>
          </p:nvPr>
        </p:nvSpPr>
        <p:spPr/>
        <p:txBody>
          <a:bodyPr/>
          <a:lstStyle/>
          <a:p>
            <a:pPr>
              <a:defRPr/>
            </a:pPr>
            <a:fld id="{CD158784-8590-4778-B56A-3B7ECE952AB1}" type="slidenum">
              <a:rPr lang="en-IN" smtClean="0"/>
              <a:pPr>
                <a:defRPr/>
              </a:pPr>
              <a:t>35</a:t>
            </a:fld>
            <a:endParaRPr lang="en-IN" dirty="0"/>
          </a:p>
        </p:txBody>
      </p:sp>
      <p:graphicFrame>
        <p:nvGraphicFramePr>
          <p:cNvPr id="4" name="Table 3"/>
          <p:cNvGraphicFramePr>
            <a:graphicFrameLocks noGrp="1"/>
          </p:cNvGraphicFramePr>
          <p:nvPr/>
        </p:nvGraphicFramePr>
        <p:xfrm>
          <a:off x="1000100" y="2643182"/>
          <a:ext cx="6572296" cy="2011680"/>
        </p:xfrm>
        <a:graphic>
          <a:graphicData uri="http://schemas.openxmlformats.org/drawingml/2006/table">
            <a:tbl>
              <a:tblPr firstRow="1" bandRow="1">
                <a:tableStyleId>{5C22544A-7EE6-4342-B048-85BDC9FD1C3A}</a:tableStyleId>
              </a:tblPr>
              <a:tblGrid>
                <a:gridCol w="4852237"/>
                <a:gridCol w="1720059"/>
              </a:tblGrid>
              <a:tr h="353088">
                <a:tc>
                  <a:txBody>
                    <a:bodyPr/>
                    <a:lstStyle/>
                    <a:p>
                      <a:r>
                        <a:rPr lang="en-US" i="1" dirty="0" smtClean="0">
                          <a:latin typeface="Calibri" pitchFamily="34" charset="0"/>
                          <a:cs typeface="Calibri" pitchFamily="34" charset="0"/>
                        </a:rPr>
                        <a:t>No.</a:t>
                      </a:r>
                      <a:r>
                        <a:rPr lang="en-US" i="1" baseline="0" dirty="0" smtClean="0">
                          <a:latin typeface="Calibri" pitchFamily="34" charset="0"/>
                          <a:cs typeface="Calibri" pitchFamily="34" charset="0"/>
                        </a:rPr>
                        <a:t> of days delay from due date for filing of service tax return</a:t>
                      </a:r>
                      <a:endParaRPr lang="en-IN" i="1" dirty="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Late Fees in Rs.</a:t>
                      </a:r>
                      <a:endParaRPr lang="en-IN" i="1" dirty="0">
                        <a:latin typeface="Calibri" pitchFamily="34" charset="0"/>
                        <a:cs typeface="Calibri" pitchFamily="34" charset="0"/>
                      </a:endParaRPr>
                    </a:p>
                  </a:txBody>
                  <a:tcPr/>
                </a:tc>
              </a:tr>
              <a:tr h="204567">
                <a:tc>
                  <a:txBody>
                    <a:bodyPr/>
                    <a:lstStyle/>
                    <a:p>
                      <a:r>
                        <a:rPr lang="en-US" i="1" dirty="0" smtClean="0">
                          <a:latin typeface="Calibri" pitchFamily="34" charset="0"/>
                          <a:cs typeface="Calibri" pitchFamily="34" charset="0"/>
                        </a:rPr>
                        <a:t>From 1</a:t>
                      </a:r>
                      <a:r>
                        <a:rPr lang="en-US" i="1" baseline="30000" dirty="0" smtClean="0">
                          <a:latin typeface="Calibri" pitchFamily="34" charset="0"/>
                          <a:cs typeface="Calibri" pitchFamily="34" charset="0"/>
                        </a:rPr>
                        <a:t>st</a:t>
                      </a:r>
                      <a:r>
                        <a:rPr lang="en-US" i="1" dirty="0" smtClean="0">
                          <a:latin typeface="Calibri" pitchFamily="34" charset="0"/>
                          <a:cs typeface="Calibri" pitchFamily="34" charset="0"/>
                        </a:rPr>
                        <a:t> day up</a:t>
                      </a:r>
                      <a:r>
                        <a:rPr lang="en-US" i="1" baseline="0" dirty="0" smtClean="0">
                          <a:latin typeface="Calibri" pitchFamily="34" charset="0"/>
                          <a:cs typeface="Calibri" pitchFamily="34" charset="0"/>
                        </a:rPr>
                        <a:t> to 15</a:t>
                      </a:r>
                      <a:r>
                        <a:rPr lang="en-US" i="1" baseline="30000" dirty="0" smtClean="0">
                          <a:latin typeface="Calibri" pitchFamily="34" charset="0"/>
                          <a:cs typeface="Calibri" pitchFamily="34" charset="0"/>
                        </a:rPr>
                        <a:t>th</a:t>
                      </a:r>
                      <a:r>
                        <a:rPr lang="en-US" i="1" baseline="0" dirty="0" smtClean="0">
                          <a:latin typeface="Calibri" pitchFamily="34" charset="0"/>
                          <a:cs typeface="Calibri" pitchFamily="34" charset="0"/>
                        </a:rPr>
                        <a:t> day</a:t>
                      </a:r>
                      <a:endParaRPr lang="en-IN" i="1" dirty="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500</a:t>
                      </a:r>
                      <a:endParaRPr lang="en-IN" i="1" dirty="0">
                        <a:latin typeface="Calibri" pitchFamily="34" charset="0"/>
                        <a:cs typeface="Calibri" pitchFamily="34" charset="0"/>
                      </a:endParaRPr>
                    </a:p>
                  </a:txBody>
                  <a:tcPr/>
                </a:tc>
              </a:tr>
              <a:tr h="204567">
                <a:tc>
                  <a:txBody>
                    <a:bodyPr/>
                    <a:lstStyle/>
                    <a:p>
                      <a:r>
                        <a:rPr lang="en-US" i="1" dirty="0" smtClean="0">
                          <a:latin typeface="Calibri" pitchFamily="34" charset="0"/>
                          <a:cs typeface="Calibri" pitchFamily="34" charset="0"/>
                        </a:rPr>
                        <a:t>From 16</a:t>
                      </a:r>
                      <a:r>
                        <a:rPr lang="en-US" i="1" baseline="30000" dirty="0" smtClean="0">
                          <a:latin typeface="Calibri" pitchFamily="34" charset="0"/>
                          <a:cs typeface="Calibri" pitchFamily="34" charset="0"/>
                        </a:rPr>
                        <a:t>th</a:t>
                      </a:r>
                      <a:r>
                        <a:rPr lang="en-US" i="1" dirty="0" smtClean="0">
                          <a:latin typeface="Calibri" pitchFamily="34" charset="0"/>
                          <a:cs typeface="Calibri" pitchFamily="34" charset="0"/>
                        </a:rPr>
                        <a:t> day up to 30</a:t>
                      </a:r>
                      <a:r>
                        <a:rPr lang="en-US" i="1" baseline="30000" dirty="0" smtClean="0">
                          <a:latin typeface="Calibri" pitchFamily="34" charset="0"/>
                          <a:cs typeface="Calibri" pitchFamily="34" charset="0"/>
                        </a:rPr>
                        <a:t>th</a:t>
                      </a:r>
                      <a:r>
                        <a:rPr lang="en-US" i="1" dirty="0" smtClean="0">
                          <a:latin typeface="Calibri" pitchFamily="34" charset="0"/>
                          <a:cs typeface="Calibri" pitchFamily="34" charset="0"/>
                        </a:rPr>
                        <a:t> day</a:t>
                      </a:r>
                      <a:endParaRPr lang="en-IN" i="1" dirty="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1000</a:t>
                      </a:r>
                      <a:endParaRPr lang="en-IN" i="1" dirty="0">
                        <a:latin typeface="Calibri" pitchFamily="34" charset="0"/>
                        <a:cs typeface="Calibri" pitchFamily="34" charset="0"/>
                      </a:endParaRPr>
                    </a:p>
                  </a:txBody>
                  <a:tcPr/>
                </a:tc>
              </a:tr>
              <a:tr h="204567">
                <a:tc>
                  <a:txBody>
                    <a:bodyPr/>
                    <a:lstStyle/>
                    <a:p>
                      <a:r>
                        <a:rPr lang="en-US" i="1" dirty="0" smtClean="0">
                          <a:latin typeface="Calibri" pitchFamily="34" charset="0"/>
                          <a:cs typeface="Calibri" pitchFamily="34" charset="0"/>
                        </a:rPr>
                        <a:t>Delay</a:t>
                      </a:r>
                      <a:r>
                        <a:rPr lang="en-US" i="1" baseline="0" dirty="0" smtClean="0">
                          <a:latin typeface="Calibri" pitchFamily="34" charset="0"/>
                          <a:cs typeface="Calibri" pitchFamily="34" charset="0"/>
                        </a:rPr>
                        <a:t> beyond 30 days</a:t>
                      </a:r>
                      <a:endParaRPr lang="en-IN" i="1" dirty="0">
                        <a:latin typeface="Calibri" pitchFamily="34" charset="0"/>
                        <a:cs typeface="Calibri" pitchFamily="34" charset="0"/>
                      </a:endParaRPr>
                    </a:p>
                  </a:txBody>
                  <a:tcPr/>
                </a:tc>
                <a:tc>
                  <a:txBody>
                    <a:bodyPr/>
                    <a:lstStyle/>
                    <a:p>
                      <a:r>
                        <a:rPr lang="en-US" i="1" dirty="0" smtClean="0">
                          <a:latin typeface="Calibri" pitchFamily="34" charset="0"/>
                          <a:cs typeface="Calibri" pitchFamily="34" charset="0"/>
                        </a:rPr>
                        <a:t>100/- per day Plus Rs</a:t>
                      </a:r>
                      <a:r>
                        <a:rPr lang="en-US" i="1" baseline="0" dirty="0" smtClean="0">
                          <a:latin typeface="Calibri" pitchFamily="34" charset="0"/>
                          <a:cs typeface="Calibri" pitchFamily="34" charset="0"/>
                        </a:rPr>
                        <a:t> 1000/-</a:t>
                      </a:r>
                      <a:endParaRPr lang="en-IN" i="1" dirty="0">
                        <a:latin typeface="Calibri" pitchFamily="34" charset="0"/>
                        <a:cs typeface="Calibri" pitchFamily="34" charset="0"/>
                      </a:endParaRPr>
                    </a:p>
                  </a:txBody>
                  <a:tcPr/>
                </a:tc>
              </a:tr>
            </a:tbl>
          </a:graphicData>
        </a:graphic>
      </p:graphicFrame>
      <p:pic>
        <p:nvPicPr>
          <p:cNvPr id="40981" name="Picture 21" descr="\\Staff7\d\Mona\Late fee.WMF"/>
          <p:cNvPicPr>
            <a:picLocks noChangeAspect="1" noChangeArrowheads="1"/>
          </p:cNvPicPr>
          <p:nvPr/>
        </p:nvPicPr>
        <p:blipFill>
          <a:blip r:embed="rId2" cstate="print"/>
          <a:srcRect/>
          <a:stretch>
            <a:fillRect/>
          </a:stretch>
        </p:blipFill>
        <p:spPr bwMode="auto">
          <a:xfrm>
            <a:off x="7643834" y="5715016"/>
            <a:ext cx="1157282" cy="7143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defRPr/>
            </a:pPr>
            <a:r>
              <a:rPr lang="en-US" sz="2800" b="0" dirty="0" smtClean="0">
                <a:effectLst/>
                <a:latin typeface="Calibri" pitchFamily="34" charset="0"/>
              </a:rPr>
              <a:t>Documents and records may be demanded by audit party</a:t>
            </a:r>
            <a:endParaRPr lang="en-IN" sz="2800" dirty="0"/>
          </a:p>
        </p:txBody>
      </p:sp>
      <p:sp>
        <p:nvSpPr>
          <p:cNvPr id="2" name="Content Placeholder 1"/>
          <p:cNvSpPr>
            <a:spLocks noGrp="1"/>
          </p:cNvSpPr>
          <p:nvPr>
            <p:ph idx="1"/>
          </p:nvPr>
        </p:nvSpPr>
        <p:spPr/>
        <p:txBody>
          <a:bodyPr>
            <a:normAutofit lnSpcReduction="10000"/>
          </a:bodyPr>
          <a:lstStyle/>
          <a:p>
            <a:pPr>
              <a:buFont typeface="Wingdings 3" pitchFamily="18" charset="2"/>
              <a:buNone/>
              <a:defRPr/>
            </a:pPr>
            <a:r>
              <a:rPr lang="en-US" sz="2000" i="1" dirty="0" smtClean="0">
                <a:latin typeface="Calibri" pitchFamily="34" charset="0"/>
              </a:rPr>
              <a:t>Records [Rule 5 of ST Rules]</a:t>
            </a:r>
          </a:p>
          <a:p>
            <a:pPr>
              <a:buFont typeface="Wingdings 3" pitchFamily="18" charset="2"/>
              <a:buNone/>
              <a:defRPr/>
            </a:pPr>
            <a:endParaRPr lang="en-US" sz="2000" i="1" dirty="0" smtClean="0">
              <a:latin typeface="Calibri" pitchFamily="34" charset="0"/>
            </a:endParaRPr>
          </a:p>
          <a:p>
            <a:pPr marL="452437" indent="-342900">
              <a:lnSpc>
                <a:spcPct val="200000"/>
              </a:lnSpc>
              <a:buFont typeface="Wingdings 3" pitchFamily="18" charset="2"/>
              <a:buNone/>
              <a:defRPr/>
            </a:pPr>
            <a:r>
              <a:rPr lang="en-IN" sz="2000" i="1" dirty="0" smtClean="0">
                <a:latin typeface="Calibri" pitchFamily="34" charset="0"/>
              </a:rPr>
              <a:t>(1)	“The records including </a:t>
            </a:r>
            <a:r>
              <a:rPr lang="en-IN" sz="2000" i="1" dirty="0" smtClean="0">
                <a:solidFill>
                  <a:srgbClr val="FF0000"/>
                </a:solidFill>
                <a:latin typeface="Calibri" pitchFamily="34" charset="0"/>
              </a:rPr>
              <a:t>computerised data as maintained </a:t>
            </a:r>
            <a:r>
              <a:rPr lang="en-IN" sz="2000" i="1" dirty="0" smtClean="0">
                <a:latin typeface="Calibri" pitchFamily="34" charset="0"/>
              </a:rPr>
              <a:t>by an </a:t>
            </a:r>
            <a:r>
              <a:rPr lang="en-IN" sz="2000" i="1" dirty="0" err="1" smtClean="0">
                <a:latin typeface="Calibri" pitchFamily="34" charset="0"/>
              </a:rPr>
              <a:t>assessee</a:t>
            </a:r>
            <a:r>
              <a:rPr lang="en-IN" sz="2000" i="1" dirty="0" smtClean="0">
                <a:latin typeface="Calibri" pitchFamily="34" charset="0"/>
              </a:rPr>
              <a:t> in accordance with the various laws in force from time to time shall be acceptable.”</a:t>
            </a:r>
          </a:p>
          <a:p>
            <a:pPr marL="452437" indent="-342900">
              <a:lnSpc>
                <a:spcPct val="200000"/>
              </a:lnSpc>
              <a:buFont typeface="Wingdings 3" pitchFamily="18" charset="2"/>
              <a:buNone/>
              <a:defRPr/>
            </a:pPr>
            <a:r>
              <a:rPr lang="en-IN" sz="2000" i="1" dirty="0" smtClean="0">
                <a:latin typeface="Calibri" pitchFamily="34" charset="0"/>
              </a:rPr>
              <a:t>(2)	“Every </a:t>
            </a:r>
            <a:r>
              <a:rPr lang="en-IN" sz="2000" i="1" dirty="0" err="1" smtClean="0">
                <a:latin typeface="Calibri" pitchFamily="34" charset="0"/>
              </a:rPr>
              <a:t>assessee</a:t>
            </a:r>
            <a:r>
              <a:rPr lang="en-IN" sz="2000" i="1" dirty="0" smtClean="0">
                <a:latin typeface="Calibri" pitchFamily="34" charset="0"/>
              </a:rPr>
              <a:t> shall furnish to the Superintendent of Central Excise at the time of filing </a:t>
            </a:r>
            <a:r>
              <a:rPr lang="en-IN" sz="2000" i="1" dirty="0" smtClean="0">
                <a:solidFill>
                  <a:srgbClr val="FF0000"/>
                </a:solidFill>
                <a:latin typeface="Calibri" pitchFamily="34" charset="0"/>
              </a:rPr>
              <a:t>of return for the first time </a:t>
            </a:r>
            <a:r>
              <a:rPr lang="en-IN" sz="2000" i="1" dirty="0" smtClean="0">
                <a:latin typeface="Calibri" pitchFamily="34" charset="0"/>
              </a:rPr>
              <a:t>or the 31st day of January, 2008, whichever is later, a list in duplicate, of—</a:t>
            </a:r>
          </a:p>
          <a:p>
            <a:pPr>
              <a:buFont typeface="Wingdings 3" pitchFamily="18" charset="2"/>
              <a:buNone/>
              <a:defRPr/>
            </a:pPr>
            <a:endParaRPr lang="en-US" sz="2000" i="1" dirty="0" smtClean="0">
              <a:latin typeface="Calibri" pitchFamily="34" charset="0"/>
            </a:endParaRPr>
          </a:p>
          <a:p>
            <a:pPr marL="566737" indent="-457200">
              <a:buFont typeface="Wingdings 3" pitchFamily="18" charset="2"/>
              <a:buAutoNum type="arabicPeriod"/>
              <a:defRPr/>
            </a:pPr>
            <a:endParaRPr lang="en-IN" sz="2000" i="1" dirty="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36</a:t>
            </a:fld>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sz="3600" b="0" dirty="0" smtClean="0">
                <a:effectLst/>
                <a:latin typeface="Calibri" pitchFamily="34" charset="0"/>
              </a:rPr>
              <a:t>Documents and records….</a:t>
            </a:r>
            <a:endParaRPr lang="en-US" sz="3600" dirty="0"/>
          </a:p>
        </p:txBody>
      </p:sp>
      <p:sp>
        <p:nvSpPr>
          <p:cNvPr id="3" name="Content Placeholder 2"/>
          <p:cNvSpPr>
            <a:spLocks noGrp="1"/>
          </p:cNvSpPr>
          <p:nvPr>
            <p:ph idx="1"/>
          </p:nvPr>
        </p:nvSpPr>
        <p:spPr>
          <a:xfrm>
            <a:off x="457200" y="785794"/>
            <a:ext cx="8229600" cy="5340369"/>
          </a:xfrm>
        </p:spPr>
        <p:txBody>
          <a:bodyPr>
            <a:noAutofit/>
          </a:bodyPr>
          <a:lstStyle/>
          <a:p>
            <a:pPr>
              <a:lnSpc>
                <a:spcPct val="200000"/>
              </a:lnSpc>
              <a:defRPr/>
            </a:pPr>
            <a:r>
              <a:rPr lang="en-IN" sz="1600" b="1" i="1" dirty="0">
                <a:latin typeface="Calibri" pitchFamily="34" charset="0"/>
              </a:rPr>
              <a:t>(i) all the records prepared or maintained by the assessee for accounting </a:t>
            </a:r>
            <a:r>
              <a:rPr lang="en-IN" sz="1600" b="1" i="1" dirty="0" smtClean="0">
                <a:latin typeface="Calibri" pitchFamily="34" charset="0"/>
              </a:rPr>
              <a:t>of </a:t>
            </a:r>
            <a:r>
              <a:rPr lang="en-IN" sz="1600" b="1" i="1" dirty="0">
                <a:latin typeface="Calibri" pitchFamily="34" charset="0"/>
              </a:rPr>
              <a:t>transactions in regard to,</a:t>
            </a:r>
          </a:p>
          <a:p>
            <a:pPr marL="1060450" lvl="2" indent="-457200">
              <a:lnSpc>
                <a:spcPct val="200000"/>
              </a:lnSpc>
              <a:buClrTx/>
              <a:buFont typeface="Wingdings 2" pitchFamily="18" charset="2"/>
              <a:buAutoNum type="alphaLcParenBoth"/>
              <a:defRPr/>
            </a:pPr>
            <a:r>
              <a:rPr lang="en-IN" sz="1600" b="1" i="1" dirty="0">
                <a:latin typeface="Calibri" pitchFamily="34" charset="0"/>
              </a:rPr>
              <a:t>providing of any service;</a:t>
            </a:r>
          </a:p>
          <a:p>
            <a:pPr marL="1060450" lvl="2" indent="-457200">
              <a:lnSpc>
                <a:spcPct val="200000"/>
              </a:lnSpc>
              <a:buClrTx/>
              <a:buFont typeface="Wingdings 2" pitchFamily="18" charset="2"/>
              <a:buAutoNum type="alphaLcParenBoth"/>
              <a:defRPr/>
            </a:pPr>
            <a:r>
              <a:rPr lang="en-IN" sz="1600" b="1" i="1" dirty="0">
                <a:solidFill>
                  <a:srgbClr val="FF0000"/>
                </a:solidFill>
                <a:latin typeface="Calibri" pitchFamily="34" charset="0"/>
              </a:rPr>
              <a:t>receipt or procurement </a:t>
            </a:r>
            <a:r>
              <a:rPr lang="en-IN" sz="1600" b="1" i="1" dirty="0">
                <a:latin typeface="Calibri" pitchFamily="34" charset="0"/>
              </a:rPr>
              <a:t>of input services and </a:t>
            </a:r>
            <a:r>
              <a:rPr lang="en-IN" sz="1600" b="1" i="1" dirty="0">
                <a:solidFill>
                  <a:srgbClr val="FF0000"/>
                </a:solidFill>
                <a:latin typeface="Calibri" pitchFamily="34" charset="0"/>
              </a:rPr>
              <a:t>payment for such </a:t>
            </a:r>
            <a:r>
              <a:rPr lang="en-IN" sz="1600" b="1" i="1" dirty="0">
                <a:latin typeface="Calibri" pitchFamily="34" charset="0"/>
              </a:rPr>
              <a:t>input services;</a:t>
            </a:r>
          </a:p>
          <a:p>
            <a:pPr marL="1060450" lvl="2" indent="-457200">
              <a:lnSpc>
                <a:spcPct val="200000"/>
              </a:lnSpc>
              <a:buClrTx/>
              <a:buFont typeface="Wingdings 2" pitchFamily="18" charset="2"/>
              <a:buAutoNum type="alphaLcParenBoth"/>
              <a:defRPr/>
            </a:pPr>
            <a:r>
              <a:rPr lang="en-IN" sz="1600" b="1" i="1" dirty="0">
                <a:latin typeface="Calibri" pitchFamily="34" charset="0"/>
              </a:rPr>
              <a:t>receipt, purchase, manufacture, storage, sale, or delivery, as the case may be, in regard of inputs and capital goods;</a:t>
            </a:r>
          </a:p>
          <a:p>
            <a:pPr marL="1060450" lvl="2" indent="-457200">
              <a:lnSpc>
                <a:spcPct val="200000"/>
              </a:lnSpc>
              <a:buClrTx/>
              <a:buFont typeface="Wingdings 2" pitchFamily="18" charset="2"/>
              <a:buAutoNum type="alphaLcParenBoth"/>
              <a:defRPr/>
            </a:pPr>
            <a:r>
              <a:rPr lang="en-IN" sz="1600" b="1" i="1" dirty="0">
                <a:latin typeface="Calibri" pitchFamily="34" charset="0"/>
              </a:rPr>
              <a:t>other activities, such as manufacture and sale of goods, if any.</a:t>
            </a:r>
          </a:p>
          <a:p>
            <a:pPr>
              <a:lnSpc>
                <a:spcPct val="200000"/>
              </a:lnSpc>
              <a:buFont typeface="Wingdings 3" pitchFamily="18" charset="2"/>
              <a:buNone/>
              <a:defRPr/>
            </a:pPr>
            <a:r>
              <a:rPr lang="en-IN" sz="1600" b="1" i="1" dirty="0">
                <a:latin typeface="Calibri" pitchFamily="34" charset="0"/>
              </a:rPr>
              <a:t>	(ii) </a:t>
            </a:r>
            <a:r>
              <a:rPr lang="en-IN" sz="1600" b="1" i="1" dirty="0">
                <a:solidFill>
                  <a:srgbClr val="FF0000"/>
                </a:solidFill>
                <a:latin typeface="Calibri" pitchFamily="34" charset="0"/>
              </a:rPr>
              <a:t>all other financial records maintained </a:t>
            </a:r>
            <a:r>
              <a:rPr lang="en-IN" sz="1600" b="1" i="1" dirty="0">
                <a:latin typeface="Calibri" pitchFamily="34" charset="0"/>
              </a:rPr>
              <a:t>by him in the normal course of business.</a:t>
            </a:r>
          </a:p>
          <a:p>
            <a:pPr>
              <a:lnSpc>
                <a:spcPct val="200000"/>
              </a:lnSpc>
              <a:buFont typeface="Wingdings 3" pitchFamily="18" charset="2"/>
              <a:buNone/>
              <a:defRPr/>
            </a:pPr>
            <a:r>
              <a:rPr lang="en-IN" sz="1600" b="1" i="1" dirty="0">
                <a:latin typeface="Calibri" pitchFamily="34" charset="0"/>
              </a:rPr>
              <a:t>(3)	All such records shall be preserved at least for a period </a:t>
            </a:r>
            <a:r>
              <a:rPr lang="en-IN" sz="1600" b="1" i="1" dirty="0">
                <a:solidFill>
                  <a:srgbClr val="FF0000"/>
                </a:solidFill>
                <a:latin typeface="Calibri" pitchFamily="34" charset="0"/>
              </a:rPr>
              <a:t>of five years immediately after </a:t>
            </a:r>
            <a:r>
              <a:rPr lang="en-IN" sz="1600" b="1" i="1" dirty="0">
                <a:latin typeface="Calibri" pitchFamily="34" charset="0"/>
              </a:rPr>
              <a:t>the financial year to which such records pertain.</a:t>
            </a:r>
          </a:p>
        </p:txBody>
      </p:sp>
      <p:sp>
        <p:nvSpPr>
          <p:cNvPr id="4" name="Footer Placeholder 3"/>
          <p:cNvSpPr>
            <a:spLocks noGrp="1"/>
          </p:cNvSpPr>
          <p:nvPr>
            <p:ph type="ftr" sz="quarter" idx="11"/>
          </p:nvPr>
        </p:nvSpPr>
        <p:spPr/>
        <p:txBody>
          <a:bodyPr/>
          <a:lstStyle/>
          <a:p>
            <a:pPr>
              <a:defRPr/>
            </a:pPr>
            <a:r>
              <a:rPr lang="en-IN" smtClean="0"/>
              <a:t>CA Punit Gupta. </a:t>
            </a:r>
            <a:endParaRPr lang="en-IN"/>
          </a:p>
        </p:txBody>
      </p:sp>
      <p:sp>
        <p:nvSpPr>
          <p:cNvPr id="5" name="Slide Number Placeholder 4"/>
          <p:cNvSpPr>
            <a:spLocks noGrp="1"/>
          </p:cNvSpPr>
          <p:nvPr>
            <p:ph type="sldNum" sz="quarter" idx="12"/>
          </p:nvPr>
        </p:nvSpPr>
        <p:spPr/>
        <p:txBody>
          <a:bodyPr/>
          <a:lstStyle/>
          <a:p>
            <a:pPr>
              <a:defRPr/>
            </a:pPr>
            <a:fld id="{CD158784-8590-4778-B56A-3B7ECE952AB1}" type="slidenum">
              <a:rPr lang="en-IN" smtClean="0"/>
              <a:pPr>
                <a:defRPr/>
              </a:pPr>
              <a:t>37</a:t>
            </a:fld>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54032"/>
          </a:xfrm>
        </p:spPr>
        <p:txBody>
          <a:bodyPr>
            <a:normAutofit/>
          </a:bodyPr>
          <a:lstStyle/>
          <a:p>
            <a:pPr>
              <a:defRPr/>
            </a:pPr>
            <a:r>
              <a:rPr lang="en-US" sz="2800" b="0" dirty="0" smtClean="0">
                <a:effectLst/>
                <a:latin typeface="Calibri" pitchFamily="34" charset="0"/>
              </a:rPr>
              <a:t>Possible Documents and records …..</a:t>
            </a:r>
            <a:endParaRPr lang="en-IN" sz="2800" dirty="0"/>
          </a:p>
        </p:txBody>
      </p:sp>
      <p:sp>
        <p:nvSpPr>
          <p:cNvPr id="60418" name="Content Placeholder 1"/>
          <p:cNvSpPr>
            <a:spLocks noGrp="1"/>
          </p:cNvSpPr>
          <p:nvPr>
            <p:ph idx="1"/>
          </p:nvPr>
        </p:nvSpPr>
        <p:spPr>
          <a:xfrm>
            <a:off x="457200" y="1000108"/>
            <a:ext cx="8229600" cy="5126055"/>
          </a:xfrm>
        </p:spPr>
        <p:txBody>
          <a:bodyPr>
            <a:normAutofit/>
          </a:bodyPr>
          <a:lstStyle/>
          <a:p>
            <a:pPr marL="565150" indent="-457200">
              <a:buFont typeface="Wingdings 3" pitchFamily="18" charset="2"/>
              <a:buAutoNum type="arabicPeriod"/>
            </a:pPr>
            <a:r>
              <a:rPr lang="en-US" sz="2000" i="1" dirty="0" smtClean="0">
                <a:latin typeface="Calibri" pitchFamily="34" charset="0"/>
              </a:rPr>
              <a:t>Invoices / Bills / Challans</a:t>
            </a:r>
          </a:p>
          <a:p>
            <a:pPr marL="565150" indent="-457200">
              <a:buFont typeface="Wingdings 3" pitchFamily="18" charset="2"/>
              <a:buAutoNum type="arabicPeriod"/>
            </a:pPr>
            <a:r>
              <a:rPr lang="en-US" sz="2000" i="1" dirty="0" smtClean="0">
                <a:latin typeface="Calibri" pitchFamily="34" charset="0"/>
              </a:rPr>
              <a:t>Audit report u/s. 44AB of the Income Tax Act</a:t>
            </a:r>
          </a:p>
          <a:p>
            <a:pPr marL="565150" indent="-457200">
              <a:buFont typeface="Wingdings 3" pitchFamily="18" charset="2"/>
              <a:buAutoNum type="arabicPeriod"/>
            </a:pPr>
            <a:r>
              <a:rPr lang="en-US" sz="2000" i="1" dirty="0" smtClean="0">
                <a:latin typeface="Calibri" pitchFamily="34" charset="0"/>
              </a:rPr>
              <a:t>Balance sheet and profit &amp; loss account</a:t>
            </a:r>
          </a:p>
          <a:p>
            <a:pPr marL="565150" indent="-457200">
              <a:buFont typeface="Wingdings 3" pitchFamily="18" charset="2"/>
              <a:buAutoNum type="arabicPeriod"/>
            </a:pPr>
            <a:r>
              <a:rPr lang="en-US" sz="2000" i="1" dirty="0" smtClean="0">
                <a:latin typeface="Calibri" pitchFamily="34" charset="0"/>
              </a:rPr>
              <a:t>Trial balance</a:t>
            </a:r>
          </a:p>
          <a:p>
            <a:pPr marL="565150" indent="-457200">
              <a:buFont typeface="Wingdings 3" pitchFamily="18" charset="2"/>
              <a:buAutoNum type="arabicPeriod"/>
            </a:pPr>
            <a:r>
              <a:rPr lang="en-US" sz="2000" i="1" dirty="0" smtClean="0">
                <a:latin typeface="Calibri" pitchFamily="34" charset="0"/>
              </a:rPr>
              <a:t>Print out of books of accounts(primary books and ledgers)</a:t>
            </a:r>
          </a:p>
          <a:p>
            <a:pPr marL="565150" indent="-457200">
              <a:buFont typeface="Wingdings 3" pitchFamily="18" charset="2"/>
              <a:buAutoNum type="arabicPeriod"/>
            </a:pPr>
            <a:r>
              <a:rPr lang="en-US" sz="2000" i="1" dirty="0" smtClean="0">
                <a:latin typeface="Calibri" pitchFamily="34" charset="0"/>
              </a:rPr>
              <a:t>Purchase bills for input, input service and capital goods</a:t>
            </a:r>
          </a:p>
          <a:p>
            <a:pPr marL="565150" indent="-457200">
              <a:buFont typeface="Wingdings 3" pitchFamily="18" charset="2"/>
              <a:buAutoNum type="arabicPeriod"/>
            </a:pPr>
            <a:r>
              <a:rPr lang="en-US" sz="2000" i="1" dirty="0" smtClean="0">
                <a:latin typeface="Calibri" pitchFamily="34" charset="0"/>
              </a:rPr>
              <a:t>Credit notes and debit notes</a:t>
            </a:r>
          </a:p>
          <a:p>
            <a:pPr marL="565150" indent="-457200">
              <a:buFont typeface="Wingdings 3" pitchFamily="18" charset="2"/>
              <a:buAutoNum type="arabicPeriod"/>
            </a:pPr>
            <a:r>
              <a:rPr lang="en-US" sz="2000" i="1" dirty="0" smtClean="0">
                <a:latin typeface="Calibri" pitchFamily="34" charset="0"/>
              </a:rPr>
              <a:t>Bank statements of all bank accounts</a:t>
            </a:r>
          </a:p>
          <a:p>
            <a:pPr marL="565150" indent="-457200">
              <a:buFont typeface="Wingdings 3" pitchFamily="18" charset="2"/>
              <a:buAutoNum type="arabicPeriod"/>
            </a:pPr>
            <a:r>
              <a:rPr lang="en-US" sz="2000" i="1" dirty="0" smtClean="0">
                <a:latin typeface="Calibri" pitchFamily="34" charset="0"/>
              </a:rPr>
              <a:t>Agreements/contracts in respect of providing of services </a:t>
            </a:r>
          </a:p>
          <a:p>
            <a:pPr marL="565150" indent="-457200">
              <a:buFont typeface="Wingdings 3" pitchFamily="18" charset="2"/>
              <a:buAutoNum type="arabicPeriod"/>
            </a:pPr>
            <a:r>
              <a:rPr lang="en-US" sz="2000" i="1" dirty="0" smtClean="0">
                <a:latin typeface="Calibri" pitchFamily="34" charset="0"/>
              </a:rPr>
              <a:t>Copy of ST1 and ST2 i.e. application and registration certificate </a:t>
            </a:r>
          </a:p>
          <a:p>
            <a:pPr marL="565150" indent="-457200">
              <a:buFont typeface="Wingdings 3" pitchFamily="18" charset="2"/>
              <a:buAutoNum type="arabicPeriod"/>
            </a:pPr>
            <a:r>
              <a:rPr lang="en-US" sz="2000" i="1" dirty="0" smtClean="0">
                <a:latin typeface="Calibri" pitchFamily="34" charset="0"/>
              </a:rPr>
              <a:t>Copy of returns in form ST3 for the period covered by audit</a:t>
            </a:r>
          </a:p>
          <a:p>
            <a:pPr marL="565150" indent="-457200">
              <a:buFont typeface="Wingdings 3" pitchFamily="18" charset="2"/>
              <a:buAutoNum type="arabicPeriod"/>
            </a:pPr>
            <a:r>
              <a:rPr lang="en-US" sz="2000" i="1" dirty="0" smtClean="0">
                <a:latin typeface="Calibri" pitchFamily="34" charset="0"/>
              </a:rPr>
              <a:t>Copies of service tax challans</a:t>
            </a:r>
          </a:p>
          <a:p>
            <a:pPr marL="565150" indent="-457200">
              <a:buFont typeface="Wingdings 3" pitchFamily="18" charset="2"/>
              <a:buAutoNum type="arabicPeriod"/>
            </a:pPr>
            <a:r>
              <a:rPr lang="en-US" sz="2000" i="1" dirty="0" smtClean="0">
                <a:latin typeface="Calibri" pitchFamily="34" charset="0"/>
              </a:rPr>
              <a:t>VAT returns and records</a:t>
            </a:r>
          </a:p>
          <a:p>
            <a:pPr marL="565150" indent="-457200">
              <a:buFont typeface="Wingdings 3" pitchFamily="18" charset="2"/>
              <a:buAutoNum type="arabicPeriod"/>
            </a:pPr>
            <a:endParaRPr lang="en-US" sz="2000" i="1" dirty="0" smtClean="0">
              <a:latin typeface="Calibri" pitchFamily="34" charset="0"/>
            </a:endParaRPr>
          </a:p>
          <a:p>
            <a:pPr marL="565150" indent="-457200">
              <a:buFont typeface="Wingdings 3" pitchFamily="18" charset="2"/>
              <a:buAutoNum type="arabicPeriod"/>
            </a:pPr>
            <a:endParaRPr lang="en-IN" sz="2000" i="1" dirty="0" smtClean="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38</a:t>
            </a:fld>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spcBef>
                <a:spcPts val="1200"/>
              </a:spcBef>
              <a:defRPr/>
            </a:pPr>
            <a:r>
              <a:rPr lang="en-US" sz="3200" b="0" dirty="0" smtClean="0">
                <a:effectLst/>
                <a:latin typeface="Calibri" pitchFamily="34" charset="0"/>
              </a:rPr>
              <a:t>Documents and records may be demanded by audit party</a:t>
            </a:r>
          </a:p>
        </p:txBody>
      </p:sp>
      <p:sp>
        <p:nvSpPr>
          <p:cNvPr id="58370" name="Content Placeholder 1"/>
          <p:cNvSpPr>
            <a:spLocks noGrp="1"/>
          </p:cNvSpPr>
          <p:nvPr>
            <p:ph idx="1"/>
          </p:nvPr>
        </p:nvSpPr>
        <p:spPr/>
        <p:txBody>
          <a:bodyPr/>
          <a:lstStyle/>
          <a:p>
            <a:pPr>
              <a:spcBef>
                <a:spcPts val="1200"/>
              </a:spcBef>
            </a:pPr>
            <a:r>
              <a:rPr lang="en-US" sz="2200" i="1" dirty="0" smtClean="0">
                <a:latin typeface="Calibri" pitchFamily="34" charset="0"/>
              </a:rPr>
              <a:t>Rule 5A(2) of ST Rules provides</a:t>
            </a:r>
            <a:r>
              <a:rPr lang="en-IN" sz="2200" i="1" dirty="0" smtClean="0">
                <a:latin typeface="Calibri" pitchFamily="34" charset="0"/>
              </a:rPr>
              <a:t> every assessee shall, </a:t>
            </a:r>
            <a:r>
              <a:rPr lang="en-IN" sz="2200" i="1" u="sng" dirty="0" smtClean="0">
                <a:latin typeface="Calibri" pitchFamily="34" charset="0"/>
              </a:rPr>
              <a:t>on demand, make available</a:t>
            </a:r>
            <a:r>
              <a:rPr lang="en-IN" sz="2200" i="1" dirty="0" smtClean="0">
                <a:latin typeface="Calibri" pitchFamily="34" charset="0"/>
              </a:rPr>
              <a:t> to the officer authorised under sub-rule (1) or the </a:t>
            </a:r>
            <a:r>
              <a:rPr lang="en-IN" sz="2200" i="1" u="sng" dirty="0" smtClean="0">
                <a:latin typeface="Calibri" pitchFamily="34" charset="0"/>
              </a:rPr>
              <a:t>audit party </a:t>
            </a:r>
            <a:r>
              <a:rPr lang="en-IN" sz="2200" i="1" dirty="0" smtClean="0">
                <a:latin typeface="Calibri" pitchFamily="34" charset="0"/>
              </a:rPr>
              <a:t>deputed by the Commissioner or </a:t>
            </a:r>
            <a:r>
              <a:rPr lang="en-IN" sz="2400" i="1" dirty="0" smtClean="0">
                <a:solidFill>
                  <a:srgbClr val="FF0000"/>
                </a:solidFill>
                <a:latin typeface="Calibri" pitchFamily="34" charset="0"/>
              </a:rPr>
              <a:t>the C &amp; AG, within </a:t>
            </a:r>
            <a:r>
              <a:rPr lang="en-IN" sz="2200" i="1" dirty="0" smtClean="0">
                <a:latin typeface="Calibri" pitchFamily="34" charset="0"/>
              </a:rPr>
              <a:t>a </a:t>
            </a:r>
            <a:r>
              <a:rPr lang="en-IN" sz="2200" i="1" u="sng" dirty="0" smtClean="0">
                <a:latin typeface="Calibri" pitchFamily="34" charset="0"/>
              </a:rPr>
              <a:t>reasonable time not exceeding fifteen working days</a:t>
            </a:r>
            <a:r>
              <a:rPr lang="en-IN" sz="2200" i="1" dirty="0" smtClean="0">
                <a:latin typeface="Calibri" pitchFamily="34" charset="0"/>
              </a:rPr>
              <a:t> from the day when such demand is made, or such further period as may be allowed by such officer or the audit party, as the case may be,—</a:t>
            </a:r>
          </a:p>
          <a:p>
            <a:pPr>
              <a:spcBef>
                <a:spcPts val="1200"/>
              </a:spcBef>
              <a:buFont typeface="Wingdings 3" pitchFamily="18" charset="2"/>
              <a:buNone/>
            </a:pPr>
            <a:r>
              <a:rPr lang="en-IN" sz="2200" i="1" dirty="0" smtClean="0">
                <a:latin typeface="Calibri" pitchFamily="34" charset="0"/>
              </a:rPr>
              <a:t>	(i) the records as mentioned in sub-rule (2) of rule 5;</a:t>
            </a:r>
          </a:p>
          <a:p>
            <a:pPr>
              <a:spcBef>
                <a:spcPts val="1200"/>
              </a:spcBef>
              <a:buFont typeface="Wingdings 3" pitchFamily="18" charset="2"/>
              <a:buNone/>
            </a:pPr>
            <a:r>
              <a:rPr lang="en-IN" sz="2200" i="1" dirty="0" smtClean="0">
                <a:latin typeface="Calibri" pitchFamily="34" charset="0"/>
              </a:rPr>
              <a:t>	(ii) trial balance or its equivalent; and</a:t>
            </a:r>
          </a:p>
          <a:p>
            <a:pPr>
              <a:spcBef>
                <a:spcPts val="1200"/>
              </a:spcBef>
              <a:buFont typeface="Wingdings 3" pitchFamily="18" charset="2"/>
              <a:buNone/>
            </a:pPr>
            <a:r>
              <a:rPr lang="en-IN" sz="2200" i="1" dirty="0" smtClean="0">
                <a:latin typeface="Calibri" pitchFamily="34" charset="0"/>
              </a:rPr>
              <a:t>	(iii) the income-tax audit report, if any, under section 44AB of the Income-tax Act, 1961 (43 of 1961), for the scrutiny of the officer or audit party, as the case may be.]</a:t>
            </a: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39</a:t>
            </a:fld>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368280"/>
          </a:xfrm>
        </p:spPr>
        <p:txBody>
          <a:bodyPr>
            <a:noAutofit/>
          </a:bodyPr>
          <a:lstStyle/>
          <a:p>
            <a:r>
              <a:rPr lang="en-US" sz="3200" dirty="0" smtClean="0"/>
              <a:t>Exemption from Tax – 10 lacs</a:t>
            </a:r>
            <a:endParaRPr lang="en-US" sz="3200" dirty="0"/>
          </a:p>
        </p:txBody>
      </p:sp>
      <p:sp>
        <p:nvSpPr>
          <p:cNvPr id="2" name="Content Placeholder 1"/>
          <p:cNvSpPr>
            <a:spLocks noGrp="1"/>
          </p:cNvSpPr>
          <p:nvPr>
            <p:ph idx="1"/>
          </p:nvPr>
        </p:nvSpPr>
        <p:spPr>
          <a:xfrm>
            <a:off x="457200" y="642918"/>
            <a:ext cx="8229600" cy="5786478"/>
          </a:xfrm>
        </p:spPr>
        <p:txBody>
          <a:bodyPr/>
          <a:lstStyle/>
          <a:p>
            <a:pPr>
              <a:buNone/>
            </a:pPr>
            <a:endParaRPr lang="en-US" sz="2000" dirty="0" smtClean="0"/>
          </a:p>
          <a:p>
            <a:pPr>
              <a:buNone/>
            </a:pPr>
            <a:r>
              <a:rPr lang="en-US" sz="2000" dirty="0" smtClean="0"/>
              <a:t>(vii) where a taxable service provider provides one or more taxable services from one or more premises, the exemption under this notification shall apply to the </a:t>
            </a:r>
            <a:r>
              <a:rPr lang="en-US" sz="2000" dirty="0" smtClean="0">
                <a:solidFill>
                  <a:srgbClr val="FF0000"/>
                </a:solidFill>
              </a:rPr>
              <a:t>aggregate value of all such taxable services</a:t>
            </a:r>
            <a:r>
              <a:rPr lang="en-US" sz="2000" dirty="0" smtClean="0"/>
              <a:t> and from all such premises and not separately for each premises or each services;</a:t>
            </a:r>
          </a:p>
          <a:p>
            <a:pPr>
              <a:buNone/>
            </a:pPr>
            <a:r>
              <a:rPr lang="en-US" sz="2000" dirty="0" smtClean="0"/>
              <a:t> </a:t>
            </a:r>
          </a:p>
          <a:p>
            <a:pPr>
              <a:lnSpc>
                <a:spcPct val="150000"/>
              </a:lnSpc>
            </a:pPr>
            <a:r>
              <a:rPr lang="en-IN" sz="2000" i="1" dirty="0" smtClean="0">
                <a:latin typeface="Calibri" pitchFamily="34" charset="0"/>
              </a:rPr>
              <a:t>As per explanation (B) to Notification No. 33/2012-ST "aggregate value" means the sum total of </a:t>
            </a:r>
            <a:r>
              <a:rPr lang="en-IN" sz="2000" i="1" u="sng" dirty="0" smtClean="0">
                <a:latin typeface="Calibri" pitchFamily="34" charset="0"/>
              </a:rPr>
              <a:t>value of taxable services</a:t>
            </a:r>
            <a:r>
              <a:rPr lang="en-IN" sz="2000" i="1" dirty="0" smtClean="0">
                <a:latin typeface="Calibri" pitchFamily="34" charset="0"/>
              </a:rPr>
              <a:t> </a:t>
            </a:r>
            <a:r>
              <a:rPr lang="en-IN" sz="2000" i="1" spc="600" dirty="0" smtClean="0">
                <a:solidFill>
                  <a:srgbClr val="FF0000"/>
                </a:solidFill>
                <a:latin typeface="Calibri" pitchFamily="34" charset="0"/>
              </a:rPr>
              <a:t>charged</a:t>
            </a:r>
            <a:r>
              <a:rPr lang="en-IN" sz="2000" i="1" dirty="0" smtClean="0">
                <a:latin typeface="Calibri" pitchFamily="34" charset="0"/>
              </a:rPr>
              <a:t> in </a:t>
            </a:r>
            <a:r>
              <a:rPr lang="en-IN" sz="2000" i="1" u="sng" dirty="0" smtClean="0">
                <a:latin typeface="Calibri" pitchFamily="34" charset="0"/>
              </a:rPr>
              <a:t>the first consecutive invoices </a:t>
            </a:r>
            <a:r>
              <a:rPr lang="en-IN" sz="2000" i="1" u="sng" spc="300" dirty="0" smtClean="0">
                <a:solidFill>
                  <a:srgbClr val="FF0000"/>
                </a:solidFill>
                <a:latin typeface="Calibri" pitchFamily="34" charset="0"/>
              </a:rPr>
              <a:t>issued</a:t>
            </a:r>
            <a:r>
              <a:rPr lang="en-IN" sz="2000" i="1" spc="300" dirty="0" smtClean="0">
                <a:solidFill>
                  <a:srgbClr val="FF0000"/>
                </a:solidFill>
                <a:latin typeface="Calibri" pitchFamily="34" charset="0"/>
              </a:rPr>
              <a:t> </a:t>
            </a:r>
            <a:r>
              <a:rPr lang="en-IN" sz="2000" i="1" dirty="0" smtClean="0">
                <a:latin typeface="Calibri" pitchFamily="34" charset="0"/>
              </a:rPr>
              <a:t>during a financial year but </a:t>
            </a:r>
            <a:r>
              <a:rPr lang="en-IN" sz="2000" i="1" u="sng" dirty="0" smtClean="0">
                <a:latin typeface="Calibri" pitchFamily="34" charset="0"/>
              </a:rPr>
              <a:t>does not include</a:t>
            </a:r>
            <a:r>
              <a:rPr lang="en-IN" sz="2000" i="1" dirty="0" smtClean="0">
                <a:latin typeface="Calibri" pitchFamily="34" charset="0"/>
              </a:rPr>
              <a:t> value charged in invoices issued towards such services which are exempt from whole of service tax leviable thereon under section 66B of the said Finance Act under any other notification."</a:t>
            </a:r>
            <a:endParaRPr lang="en-US" sz="2000" dirty="0"/>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4</a:t>
            </a:fld>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82594"/>
          </a:xfrm>
        </p:spPr>
        <p:txBody>
          <a:bodyPr>
            <a:normAutofit fontScale="90000"/>
          </a:bodyPr>
          <a:lstStyle/>
          <a:p>
            <a:pPr>
              <a:defRPr/>
            </a:pPr>
            <a:r>
              <a:rPr lang="en-US" sz="2800" b="0" dirty="0" smtClean="0">
                <a:effectLst/>
                <a:latin typeface="Calibri" pitchFamily="34" charset="0"/>
              </a:rPr>
              <a:t>Working sheets may be kept ready to safe guard own interest</a:t>
            </a:r>
            <a:endParaRPr lang="en-IN" sz="2800" b="0" dirty="0">
              <a:effectLst/>
              <a:latin typeface="Calibri" pitchFamily="34" charset="0"/>
            </a:endParaRPr>
          </a:p>
        </p:txBody>
      </p:sp>
      <p:sp>
        <p:nvSpPr>
          <p:cNvPr id="61442" name="Content Placeholder 1"/>
          <p:cNvSpPr>
            <a:spLocks noGrp="1"/>
          </p:cNvSpPr>
          <p:nvPr>
            <p:ph idx="1"/>
          </p:nvPr>
        </p:nvSpPr>
        <p:spPr>
          <a:xfrm>
            <a:off x="457200" y="1071546"/>
            <a:ext cx="8229600" cy="5054617"/>
          </a:xfrm>
        </p:spPr>
        <p:txBody>
          <a:bodyPr>
            <a:normAutofit fontScale="85000" lnSpcReduction="20000"/>
          </a:bodyPr>
          <a:lstStyle/>
          <a:p>
            <a:pPr marL="565150" indent="-457200">
              <a:lnSpc>
                <a:spcPct val="160000"/>
              </a:lnSpc>
              <a:buFont typeface="Wingdings 3" pitchFamily="18" charset="2"/>
              <a:buAutoNum type="arabicPeriod"/>
            </a:pPr>
            <a:r>
              <a:rPr lang="en-US" sz="2800" dirty="0" smtClean="0">
                <a:latin typeface="Calibri" pitchFamily="34" charset="0"/>
              </a:rPr>
              <a:t>Working sheet of date wise invoices along with total of taxable value, service tax collected and service tax paid along with challan details.</a:t>
            </a:r>
          </a:p>
          <a:p>
            <a:pPr marL="565150" indent="-457200">
              <a:lnSpc>
                <a:spcPct val="160000"/>
              </a:lnSpc>
              <a:buFont typeface="Wingdings 3" pitchFamily="18" charset="2"/>
              <a:buAutoNum type="arabicPeriod"/>
            </a:pPr>
            <a:r>
              <a:rPr lang="en-US" sz="2800" dirty="0" smtClean="0">
                <a:latin typeface="Calibri" pitchFamily="34" charset="0"/>
              </a:rPr>
              <a:t>Reconciliation of income shown in financial statement with details of income/receipt as per ST3.</a:t>
            </a:r>
          </a:p>
          <a:p>
            <a:pPr marL="565150" indent="-457200">
              <a:lnSpc>
                <a:spcPct val="160000"/>
              </a:lnSpc>
              <a:buFont typeface="Wingdings 3" pitchFamily="18" charset="2"/>
              <a:buAutoNum type="arabicPeriod"/>
            </a:pPr>
            <a:r>
              <a:rPr lang="en-US" sz="2800" dirty="0" smtClean="0">
                <a:latin typeface="Calibri" pitchFamily="34" charset="0"/>
              </a:rPr>
              <a:t>Reconciliation of opening balance of debtors plus bill raised minus receipt from debtors equal to closing balance of debtors segregating for taxable services and others and effect of TDS and other deductions.</a:t>
            </a:r>
          </a:p>
          <a:p>
            <a:pPr marL="565150" indent="-457200">
              <a:buFont typeface="Wingdings 3" pitchFamily="18" charset="2"/>
              <a:buAutoNum type="arabicPeriod"/>
            </a:pPr>
            <a:endParaRPr lang="en-IN" sz="2200" dirty="0" smtClean="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40</a:t>
            </a:fld>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2"/>
          </p:nvPr>
        </p:nvGraphicFramePr>
        <p:xfrm>
          <a:off x="457200" y="228601"/>
          <a:ext cx="8153400" cy="6049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a:xfrm>
            <a:off x="2286000" y="5750169"/>
            <a:ext cx="2906950" cy="263769"/>
          </a:xfrm>
          <a:effectLst>
            <a:outerShdw blurRad="50800" dist="50800" dir="5400000" algn="ctr" rotWithShape="0">
              <a:schemeClr val="tx2"/>
            </a:outerShdw>
          </a:effectLst>
        </p:spPr>
        <p:txBody>
          <a:bodyPr vert="wordArtVert" wrap="square" lIns="274320" tIns="0" rIns="0" bIns="0">
            <a:spAutoFit/>
            <a:scene3d>
              <a:camera prst="orthographicFront">
                <a:rot lat="0" lon="21299999" rev="0"/>
              </a:camera>
              <a:lightRig rig="threePt" dir="t"/>
            </a:scene3d>
            <a:flatTx/>
          </a:bodyPr>
          <a:lstStyle/>
          <a:p>
            <a:pPr>
              <a:defRPr/>
            </a:pPr>
            <a:r>
              <a:rPr lang="en-US" b="1" dirty="0" smtClean="0"/>
              <a:t>CA Punit Gupta</a:t>
            </a:r>
            <a:endParaRPr lang="en-US" dirty="0"/>
          </a:p>
        </p:txBody>
      </p:sp>
      <p:sp>
        <p:nvSpPr>
          <p:cNvPr id="58371" name="Slide Number Placeholder 7"/>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defTabSz="965200" fontAlgn="base">
              <a:spcBef>
                <a:spcPct val="0"/>
              </a:spcBef>
              <a:spcAft>
                <a:spcPct val="0"/>
              </a:spcAft>
            </a:pPr>
            <a:fld id="{EFB51D52-227F-4FB0-AA06-90C000ACE5AF}" type="slidenum">
              <a:rPr lang="en-US"/>
              <a:pPr defTabSz="965200" fontAlgn="base">
                <a:spcBef>
                  <a:spcPct val="0"/>
                </a:spcBef>
                <a:spcAft>
                  <a:spcPct val="0"/>
                </a:spcAft>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Namaskaar</a:t>
            </a:r>
            <a:endParaRPr lang="en-US" dirty="0"/>
          </a:p>
        </p:txBody>
      </p:sp>
      <p:sp>
        <p:nvSpPr>
          <p:cNvPr id="7" name="Footer Placeholder 6"/>
          <p:cNvSpPr>
            <a:spLocks noGrp="1"/>
          </p:cNvSpPr>
          <p:nvPr>
            <p:ph type="ftr" sz="quarter" idx="11"/>
          </p:nvPr>
        </p:nvSpPr>
        <p:spPr/>
        <p:txBody>
          <a:bodyPr/>
          <a:lstStyle/>
          <a:p>
            <a:r>
              <a:rPr lang="en-US" dirty="0" smtClean="0"/>
              <a:t>CA Punit Gupta</a:t>
            </a:r>
            <a:endParaRPr lang="en-US" dirty="0"/>
          </a:p>
        </p:txBody>
      </p:sp>
      <p:sp>
        <p:nvSpPr>
          <p:cNvPr id="8" name="Slide Number Placeholder 7"/>
          <p:cNvSpPr>
            <a:spLocks noGrp="1"/>
          </p:cNvSpPr>
          <p:nvPr>
            <p:ph type="sldNum" sz="quarter" idx="12"/>
          </p:nvPr>
        </p:nvSpPr>
        <p:spPr/>
        <p:txBody>
          <a:bodyPr/>
          <a:lstStyle/>
          <a:p>
            <a:fld id="{3E74F0A4-FF97-4565-8D35-35854FA1D98F}" type="slidenum">
              <a:rPr lang="en-US" smtClean="0"/>
              <a:pPr/>
              <a:t>42</a:t>
            </a:fld>
            <a:endParaRPr lang="en-US" dirty="0"/>
          </a:p>
        </p:txBody>
      </p:sp>
      <p:pic>
        <p:nvPicPr>
          <p:cNvPr id="9" name="Content Placeholder 8" descr="IMG-20130725-WA000.jpg"/>
          <p:cNvPicPr>
            <a:picLocks noChangeAspect="1"/>
          </p:cNvPicPr>
          <p:nvPr/>
        </p:nvPicPr>
        <p:blipFill>
          <a:blip r:embed="rId2" cstate="print"/>
          <a:stretch>
            <a:fillRect/>
          </a:stretch>
        </p:blipFill>
        <p:spPr>
          <a:xfrm>
            <a:off x="953294" y="1295400"/>
            <a:ext cx="5980906" cy="46482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368280"/>
          </a:xfrm>
        </p:spPr>
        <p:txBody>
          <a:bodyPr>
            <a:normAutofit fontScale="90000"/>
          </a:bodyPr>
          <a:lstStyle/>
          <a:p>
            <a:pPr>
              <a:defRPr/>
            </a:pPr>
            <a:r>
              <a:rPr lang="en-IN" sz="3200" b="0" dirty="0" smtClean="0">
                <a:latin typeface="Calibri" pitchFamily="34" charset="0"/>
              </a:rPr>
              <a:t>Registration under Service Tax – exemptions therein</a:t>
            </a:r>
            <a:endParaRPr lang="en-IN" sz="3200" dirty="0">
              <a:latin typeface="Calibri" pitchFamily="34" charset="0"/>
            </a:endParaRPr>
          </a:p>
        </p:txBody>
      </p:sp>
      <p:sp>
        <p:nvSpPr>
          <p:cNvPr id="11266" name="Content Placeholder 1"/>
          <p:cNvSpPr>
            <a:spLocks noGrp="1"/>
          </p:cNvSpPr>
          <p:nvPr>
            <p:ph idx="1"/>
          </p:nvPr>
        </p:nvSpPr>
        <p:spPr>
          <a:xfrm>
            <a:off x="428596" y="857232"/>
            <a:ext cx="8572560" cy="5715040"/>
          </a:xfrm>
        </p:spPr>
        <p:txBody>
          <a:bodyPr/>
          <a:lstStyle/>
          <a:p>
            <a:pPr algn="just">
              <a:spcBef>
                <a:spcPts val="1200"/>
              </a:spcBef>
              <a:defRPr/>
            </a:pPr>
            <a:r>
              <a:rPr lang="en-IN" sz="2000" i="1" dirty="0" smtClean="0">
                <a:latin typeface="Calibri" pitchFamily="34" charset="0"/>
              </a:rPr>
              <a:t>Service Tax (Registration of special category of persons) Rules, 2005                           ( 27/2005 ST dtd 7-6-2005)   requires:</a:t>
            </a:r>
          </a:p>
          <a:p>
            <a:pPr marL="566737" indent="-457200" algn="just">
              <a:spcBef>
                <a:spcPts val="1200"/>
              </a:spcBef>
              <a:buFont typeface="Wingdings 3" pitchFamily="18" charset="2"/>
              <a:buAutoNum type="alphaLcParenBoth"/>
              <a:defRPr/>
            </a:pPr>
            <a:r>
              <a:rPr lang="en-IN" sz="2000" i="1" dirty="0" smtClean="0">
                <a:latin typeface="Calibri" pitchFamily="34" charset="0"/>
              </a:rPr>
              <a:t>Input service distributor within 30 days of the commencement of business or 16.06.2005, whichever is later.</a:t>
            </a:r>
          </a:p>
          <a:p>
            <a:pPr marL="566737" indent="-457200" algn="just">
              <a:spcBef>
                <a:spcPts val="1200"/>
              </a:spcBef>
              <a:buFont typeface="Wingdings 3" pitchFamily="18" charset="2"/>
              <a:buAutoNum type="alphaLcParenBoth"/>
              <a:defRPr/>
            </a:pPr>
            <a:r>
              <a:rPr lang="en-IN" sz="2000" i="1" dirty="0" smtClean="0">
                <a:latin typeface="Calibri" pitchFamily="34" charset="0"/>
              </a:rPr>
              <a:t>service provider to obtain registration - within 30 days from the day the aggregate value of taxable service in the financial year crosses  </a:t>
            </a:r>
            <a:r>
              <a:rPr lang="en-IN" sz="2000" i="1" u="sng" dirty="0" smtClean="0">
                <a:solidFill>
                  <a:srgbClr val="00B0F0"/>
                </a:solidFill>
                <a:latin typeface="Calibri" pitchFamily="34" charset="0"/>
              </a:rPr>
              <a:t>receipt </a:t>
            </a:r>
            <a:r>
              <a:rPr lang="en-IN" sz="2000" i="1" dirty="0" smtClean="0">
                <a:latin typeface="Calibri" pitchFamily="34" charset="0"/>
              </a:rPr>
              <a:t>of Rs. 9 lakhs</a:t>
            </a:r>
          </a:p>
          <a:p>
            <a:pPr algn="just">
              <a:spcBef>
                <a:spcPts val="1200"/>
              </a:spcBef>
              <a:defRPr/>
            </a:pPr>
            <a:r>
              <a:rPr lang="en-IN" sz="1600" i="1" dirty="0" smtClean="0">
                <a:latin typeface="Calibri" pitchFamily="34" charset="0"/>
              </a:rPr>
              <a:t>9 Lakhs applicable from 1st April, 2008. </a:t>
            </a:r>
          </a:p>
          <a:p>
            <a:pPr algn="just">
              <a:spcBef>
                <a:spcPts val="1200"/>
              </a:spcBef>
              <a:buNone/>
              <a:defRPr/>
            </a:pPr>
            <a:r>
              <a:rPr lang="en-IN" sz="1600" i="1" dirty="0" smtClean="0">
                <a:latin typeface="Calibri" pitchFamily="34" charset="0"/>
              </a:rPr>
              <a:t>(Prior to that between 1st April, 2007 to 31st March, 2008 Value &gt; 7 Lakhs and  between 16th June, 2005 to 31st March, 2007 value &gt; 3 Lakhs.)</a:t>
            </a:r>
          </a:p>
          <a:p>
            <a:pPr>
              <a:spcBef>
                <a:spcPts val="1200"/>
              </a:spcBef>
              <a:defRPr/>
            </a:pPr>
            <a:r>
              <a:rPr lang="en-IN" sz="1600" i="1" dirty="0" smtClean="0">
                <a:latin typeface="Calibri" pitchFamily="34" charset="0"/>
              </a:rPr>
              <a:t>As per the Rules "aggregate value of taxable service" means the sum total of first consecutive </a:t>
            </a:r>
            <a:r>
              <a:rPr lang="en-IN" sz="2000" b="1" i="1" u="sng" spc="600" dirty="0" smtClean="0">
                <a:solidFill>
                  <a:srgbClr val="00B0F0"/>
                </a:solidFill>
                <a:latin typeface="Calibri" pitchFamily="34" charset="0"/>
              </a:rPr>
              <a:t>payments </a:t>
            </a:r>
            <a:r>
              <a:rPr lang="en-IN" sz="2000" b="1" i="1" u="sng" spc="600" dirty="0" smtClean="0">
                <a:solidFill>
                  <a:srgbClr val="FF0000"/>
                </a:solidFill>
                <a:latin typeface="Calibri" pitchFamily="34" charset="0"/>
              </a:rPr>
              <a:t>received</a:t>
            </a:r>
            <a:r>
              <a:rPr lang="en-IN" sz="2000" b="1" i="1" u="sng" spc="600" dirty="0" smtClean="0">
                <a:solidFill>
                  <a:srgbClr val="00B0F0"/>
                </a:solidFill>
                <a:latin typeface="Calibri" pitchFamily="34" charset="0"/>
              </a:rPr>
              <a:t> </a:t>
            </a:r>
            <a:r>
              <a:rPr lang="en-IN" sz="1600" i="1" dirty="0" smtClean="0">
                <a:latin typeface="Calibri" pitchFamily="34" charset="0"/>
              </a:rPr>
              <a:t>during a financial year towards the gross amount….</a:t>
            </a:r>
          </a:p>
          <a:p>
            <a:pPr>
              <a:spcBef>
                <a:spcPts val="1200"/>
              </a:spcBef>
              <a:defRPr/>
            </a:pPr>
            <a:r>
              <a:rPr lang="en-US" sz="1600" i="1" dirty="0" smtClean="0">
                <a:latin typeface="Calibri" pitchFamily="34" charset="0"/>
              </a:rPr>
              <a:t>It seems that Service Tax (Registration of Special Category of Persons) Rules, 2005 </a:t>
            </a:r>
            <a:r>
              <a:rPr lang="en-US" sz="2000" i="1" dirty="0" smtClean="0">
                <a:latin typeface="Calibri" pitchFamily="34" charset="0"/>
              </a:rPr>
              <a:t>has not been amended in line with  SSI exemption to  taxable services </a:t>
            </a:r>
            <a:r>
              <a:rPr lang="en-US" sz="2000" i="1" dirty="0" smtClean="0">
                <a:solidFill>
                  <a:srgbClr val="00B0F0"/>
                </a:solidFill>
                <a:latin typeface="Calibri" pitchFamily="34" charset="0"/>
              </a:rPr>
              <a:t>charged  </a:t>
            </a:r>
            <a:r>
              <a:rPr lang="en-US" sz="2000" i="1" dirty="0" smtClean="0">
                <a:latin typeface="Calibri" pitchFamily="34" charset="0"/>
              </a:rPr>
              <a:t>upto 10 lacs during FY.</a:t>
            </a:r>
            <a:endParaRPr lang="en-US" sz="1600" i="1" dirty="0" smtClean="0">
              <a:latin typeface="Calibri" pitchFamily="34" charset="0"/>
            </a:endParaRPr>
          </a:p>
          <a:p>
            <a:pPr>
              <a:spcBef>
                <a:spcPts val="1200"/>
              </a:spcBef>
              <a:defRPr/>
            </a:pPr>
            <a:endParaRPr lang="en-IN" sz="2000" i="1" dirty="0" smtClean="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5</a:t>
            </a:fld>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39784"/>
          </a:xfrm>
          <a:ln>
            <a:solidFill>
              <a:schemeClr val="accent1"/>
            </a:solidFill>
          </a:ln>
        </p:spPr>
        <p:style>
          <a:lnRef idx="0">
            <a:scrgbClr r="0" g="0" b="0"/>
          </a:lnRef>
          <a:fillRef idx="1001">
            <a:schemeClr val="lt1"/>
          </a:fillRef>
          <a:effectRef idx="0">
            <a:scrgbClr r="0" g="0" b="0"/>
          </a:effectRef>
          <a:fontRef idx="major"/>
        </p:style>
        <p:txBody>
          <a:bodyPr>
            <a:noAutofit/>
          </a:bodyPr>
          <a:lstStyle/>
          <a:p>
            <a:pPr>
              <a:defRPr/>
            </a:pPr>
            <a:r>
              <a:rPr lang="en-IN" sz="2400" b="0" dirty="0" smtClean="0">
                <a:solidFill>
                  <a:srgbClr val="00B0F0"/>
                </a:solidFill>
                <a:effectLst/>
                <a:latin typeface="Calibri" pitchFamily="34" charset="0"/>
              </a:rPr>
              <a:t>Person required to obtain registration &amp; applicable time limits is summarised in the chart given below:</a:t>
            </a:r>
            <a:endParaRPr lang="en-IN" sz="2400" b="0" dirty="0">
              <a:solidFill>
                <a:srgbClr val="00B0F0"/>
              </a:solidFill>
              <a:effectLst/>
              <a:latin typeface="Calibri" pitchFamily="34" charset="0"/>
            </a:endParaRPr>
          </a:p>
        </p:txBody>
      </p:sp>
      <p:sp>
        <p:nvSpPr>
          <p:cNvPr id="65" name="Footer Placeholder 64"/>
          <p:cNvSpPr>
            <a:spLocks noGrp="1"/>
          </p:cNvSpPr>
          <p:nvPr>
            <p:ph type="ftr" sz="quarter" idx="11"/>
          </p:nvPr>
        </p:nvSpPr>
        <p:spPr/>
        <p:txBody>
          <a:bodyPr/>
          <a:lstStyle/>
          <a:p>
            <a:pPr>
              <a:defRPr/>
            </a:pPr>
            <a:r>
              <a:rPr lang="en-IN" smtClean="0"/>
              <a:t>CA Punit Gupta. </a:t>
            </a:r>
            <a:endParaRPr lang="en-IN"/>
          </a:p>
        </p:txBody>
      </p:sp>
      <p:sp>
        <p:nvSpPr>
          <p:cNvPr id="64" name="Slide Number Placeholder 63"/>
          <p:cNvSpPr>
            <a:spLocks noGrp="1"/>
          </p:cNvSpPr>
          <p:nvPr>
            <p:ph type="sldNum" sz="quarter" idx="12"/>
          </p:nvPr>
        </p:nvSpPr>
        <p:spPr/>
        <p:txBody>
          <a:bodyPr/>
          <a:lstStyle/>
          <a:p>
            <a:pPr>
              <a:defRPr/>
            </a:pPr>
            <a:fld id="{CD158784-8590-4778-B56A-3B7ECE952AB1}" type="slidenum">
              <a:rPr lang="en-IN" smtClean="0"/>
              <a:pPr>
                <a:defRPr/>
              </a:pPr>
              <a:t>6</a:t>
            </a:fld>
            <a:endParaRPr lang="en-IN" dirty="0"/>
          </a:p>
        </p:txBody>
      </p:sp>
      <p:sp>
        <p:nvSpPr>
          <p:cNvPr id="4" name="Oval 3"/>
          <p:cNvSpPr/>
          <p:nvPr/>
        </p:nvSpPr>
        <p:spPr>
          <a:xfrm>
            <a:off x="827088" y="1341438"/>
            <a:ext cx="7921625" cy="792162"/>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US" i="1" dirty="0">
                <a:latin typeface="Calibri" pitchFamily="34" charset="0"/>
              </a:rPr>
              <a:t>Person required to obtain </a:t>
            </a:r>
            <a:r>
              <a:rPr lang="en-US" i="1" dirty="0" smtClean="0">
                <a:latin typeface="Calibri" pitchFamily="34" charset="0"/>
              </a:rPr>
              <a:t>registration from Superintendent of Central Excise.</a:t>
            </a:r>
            <a:endParaRPr lang="en-IN" i="1" dirty="0">
              <a:latin typeface="Calibri" pitchFamily="34" charset="0"/>
            </a:endParaRPr>
          </a:p>
        </p:txBody>
      </p:sp>
      <p:sp>
        <p:nvSpPr>
          <p:cNvPr id="5" name="Oval 4"/>
          <p:cNvSpPr/>
          <p:nvPr/>
        </p:nvSpPr>
        <p:spPr>
          <a:xfrm>
            <a:off x="4716463" y="2492375"/>
            <a:ext cx="3887787" cy="865188"/>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defRPr/>
            </a:pPr>
            <a:r>
              <a:rPr lang="en-IN" i="1" dirty="0">
                <a:latin typeface="Calibri" pitchFamily="34" charset="0"/>
              </a:rPr>
              <a:t>Other person or class of person [Sec. 69(2)]</a:t>
            </a:r>
          </a:p>
        </p:txBody>
      </p:sp>
      <p:sp>
        <p:nvSpPr>
          <p:cNvPr id="6" name="Oval 5"/>
          <p:cNvSpPr/>
          <p:nvPr/>
        </p:nvSpPr>
        <p:spPr>
          <a:xfrm>
            <a:off x="539750" y="2420938"/>
            <a:ext cx="3455988" cy="720725"/>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defRPr/>
            </a:pPr>
            <a:r>
              <a:rPr lang="en-IN" i="1" dirty="0" smtClean="0">
                <a:latin typeface="Calibri" pitchFamily="34" charset="0"/>
              </a:rPr>
              <a:t>Person Liable </a:t>
            </a:r>
            <a:r>
              <a:rPr lang="en-IN" i="1" dirty="0">
                <a:latin typeface="Calibri" pitchFamily="34" charset="0"/>
              </a:rPr>
              <a:t>to pay service tax [Sec. 69(1)]</a:t>
            </a:r>
          </a:p>
        </p:txBody>
      </p:sp>
      <p:sp>
        <p:nvSpPr>
          <p:cNvPr id="7" name="Oval 6"/>
          <p:cNvSpPr/>
          <p:nvPr/>
        </p:nvSpPr>
        <p:spPr>
          <a:xfrm>
            <a:off x="500035" y="3643314"/>
            <a:ext cx="1643073" cy="857256"/>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IN" i="1" dirty="0">
                <a:latin typeface="Calibri" pitchFamily="34" charset="0"/>
              </a:rPr>
              <a:t>Service Provider</a:t>
            </a:r>
          </a:p>
        </p:txBody>
      </p:sp>
      <p:cxnSp>
        <p:nvCxnSpPr>
          <p:cNvPr id="10" name="Straight Arrow Connector 9"/>
          <p:cNvCxnSpPr/>
          <p:nvPr/>
        </p:nvCxnSpPr>
        <p:spPr>
          <a:xfrm flipH="1">
            <a:off x="2916238" y="2133600"/>
            <a:ext cx="142875" cy="28733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Oval 10"/>
          <p:cNvSpPr/>
          <p:nvPr/>
        </p:nvSpPr>
        <p:spPr>
          <a:xfrm>
            <a:off x="755650" y="4941888"/>
            <a:ext cx="1655763" cy="790575"/>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IN" i="1" dirty="0">
                <a:latin typeface="Calibri" pitchFamily="34" charset="0"/>
              </a:rPr>
              <a:t>New </a:t>
            </a:r>
            <a:r>
              <a:rPr lang="en-IN" i="1" dirty="0" smtClean="0">
                <a:latin typeface="Calibri" pitchFamily="34" charset="0"/>
              </a:rPr>
              <a:t>Business</a:t>
            </a:r>
            <a:endParaRPr lang="en-IN" i="1" dirty="0">
              <a:latin typeface="Calibri" pitchFamily="34" charset="0"/>
            </a:endParaRPr>
          </a:p>
        </p:txBody>
      </p:sp>
      <p:sp>
        <p:nvSpPr>
          <p:cNvPr id="12" name="Oval 11"/>
          <p:cNvSpPr/>
          <p:nvPr/>
        </p:nvSpPr>
        <p:spPr>
          <a:xfrm>
            <a:off x="2627313" y="4724400"/>
            <a:ext cx="1728787" cy="792163"/>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IN" i="1" dirty="0">
                <a:latin typeface="Calibri" pitchFamily="34" charset="0"/>
              </a:rPr>
              <a:t>New </a:t>
            </a:r>
            <a:r>
              <a:rPr lang="en-IN" i="1" dirty="0" smtClean="0">
                <a:latin typeface="Calibri" pitchFamily="34" charset="0"/>
              </a:rPr>
              <a:t>Services</a:t>
            </a:r>
            <a:endParaRPr lang="en-IN" i="1" dirty="0">
              <a:latin typeface="Calibri" pitchFamily="34" charset="0"/>
            </a:endParaRPr>
          </a:p>
        </p:txBody>
      </p:sp>
      <p:sp>
        <p:nvSpPr>
          <p:cNvPr id="14" name="Oval 13"/>
          <p:cNvSpPr/>
          <p:nvPr/>
        </p:nvSpPr>
        <p:spPr>
          <a:xfrm>
            <a:off x="7143768" y="3714752"/>
            <a:ext cx="1714512" cy="939797"/>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defRPr/>
            </a:pPr>
            <a:r>
              <a:rPr lang="en-IN" i="1" dirty="0">
                <a:latin typeface="Calibri" pitchFamily="34" charset="0"/>
              </a:rPr>
              <a:t>Input Service</a:t>
            </a:r>
          </a:p>
          <a:p>
            <a:pPr>
              <a:defRPr/>
            </a:pPr>
            <a:r>
              <a:rPr lang="en-IN" i="1" dirty="0">
                <a:latin typeface="Calibri" pitchFamily="34" charset="0"/>
              </a:rPr>
              <a:t>Distributor</a:t>
            </a:r>
          </a:p>
        </p:txBody>
      </p:sp>
      <p:sp>
        <p:nvSpPr>
          <p:cNvPr id="15" name="Oval 14"/>
          <p:cNvSpPr/>
          <p:nvPr/>
        </p:nvSpPr>
        <p:spPr>
          <a:xfrm>
            <a:off x="5643570" y="5715016"/>
            <a:ext cx="3030532" cy="714380"/>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IN" i="1" dirty="0" smtClean="0">
                <a:latin typeface="Calibri" pitchFamily="34" charset="0"/>
              </a:rPr>
              <a:t>Within 30 days - payment</a:t>
            </a:r>
            <a:endParaRPr lang="en-IN" i="1" dirty="0">
              <a:latin typeface="Calibri" pitchFamily="34" charset="0"/>
            </a:endParaRPr>
          </a:p>
        </p:txBody>
      </p:sp>
      <p:sp>
        <p:nvSpPr>
          <p:cNvPr id="17" name="Oval 16"/>
          <p:cNvSpPr/>
          <p:nvPr/>
        </p:nvSpPr>
        <p:spPr>
          <a:xfrm>
            <a:off x="2484438" y="5805488"/>
            <a:ext cx="3087694" cy="838222"/>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IN" i="1" dirty="0" smtClean="0">
                <a:latin typeface="Calibri" pitchFamily="34" charset="0"/>
              </a:rPr>
              <a:t>30 days  </a:t>
            </a:r>
          </a:p>
          <a:p>
            <a:pPr algn="ctr">
              <a:defRPr/>
            </a:pPr>
            <a:r>
              <a:rPr lang="en-IN" i="1" dirty="0" smtClean="0">
                <a:latin typeface="Calibri" pitchFamily="34" charset="0"/>
              </a:rPr>
              <a:t>provision / billing / receipt –  earlier. </a:t>
            </a:r>
            <a:endParaRPr lang="en-IN" i="1" dirty="0">
              <a:latin typeface="Calibri" pitchFamily="34" charset="0"/>
            </a:endParaRPr>
          </a:p>
        </p:txBody>
      </p:sp>
      <p:cxnSp>
        <p:nvCxnSpPr>
          <p:cNvPr id="25" name="Straight Arrow Connector 24"/>
          <p:cNvCxnSpPr/>
          <p:nvPr/>
        </p:nvCxnSpPr>
        <p:spPr>
          <a:xfrm>
            <a:off x="5651500" y="2133600"/>
            <a:ext cx="144463" cy="35877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2771775" y="3141663"/>
            <a:ext cx="215900" cy="35877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H="1">
            <a:off x="1547813" y="3141663"/>
            <a:ext cx="71437" cy="57467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rot="5400000">
            <a:off x="927076" y="4716470"/>
            <a:ext cx="431801" cy="158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7" name="Straight Arrow Connector 36"/>
          <p:cNvCxnSpPr/>
          <p:nvPr/>
        </p:nvCxnSpPr>
        <p:spPr>
          <a:xfrm>
            <a:off x="7308850" y="3357563"/>
            <a:ext cx="215900" cy="503237"/>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a:off x="2071670" y="4357694"/>
            <a:ext cx="1071570" cy="42862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p:cNvCxnSpPr>
            <a:endCxn id="38" idx="2"/>
          </p:cNvCxnSpPr>
          <p:nvPr/>
        </p:nvCxnSpPr>
        <p:spPr>
          <a:xfrm flipV="1">
            <a:off x="2214546" y="3893347"/>
            <a:ext cx="285751" cy="35719"/>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p:cNvCxnSpPr>
            <a:stCxn id="11" idx="5"/>
          </p:cNvCxnSpPr>
          <p:nvPr/>
        </p:nvCxnSpPr>
        <p:spPr>
          <a:xfrm>
            <a:off x="2168525" y="5616575"/>
            <a:ext cx="458788" cy="33337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48" name="Straight Arrow Connector 47"/>
          <p:cNvCxnSpPr>
            <a:endCxn id="17" idx="0"/>
          </p:cNvCxnSpPr>
          <p:nvPr/>
        </p:nvCxnSpPr>
        <p:spPr>
          <a:xfrm>
            <a:off x="3276600" y="5516563"/>
            <a:ext cx="751685" cy="288925"/>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rot="10800000" flipV="1">
            <a:off x="7500958" y="4572008"/>
            <a:ext cx="1214446" cy="1000132"/>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2" name="Straight Arrow Connector 51"/>
          <p:cNvCxnSpPr/>
          <p:nvPr/>
        </p:nvCxnSpPr>
        <p:spPr>
          <a:xfrm flipH="1">
            <a:off x="2124075" y="4149725"/>
            <a:ext cx="792163" cy="86360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8" name="Oval 37"/>
          <p:cNvSpPr/>
          <p:nvPr/>
        </p:nvSpPr>
        <p:spPr>
          <a:xfrm>
            <a:off x="2500297" y="3500438"/>
            <a:ext cx="1643075" cy="785818"/>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IN" i="1" dirty="0">
                <a:latin typeface="Calibri" pitchFamily="34" charset="0"/>
              </a:rPr>
              <a:t>Value &gt; 9Lakhs</a:t>
            </a:r>
          </a:p>
        </p:txBody>
      </p:sp>
      <p:sp>
        <p:nvSpPr>
          <p:cNvPr id="40" name="Oval 39"/>
          <p:cNvSpPr/>
          <p:nvPr/>
        </p:nvSpPr>
        <p:spPr>
          <a:xfrm>
            <a:off x="4500562" y="3643314"/>
            <a:ext cx="1928826" cy="1000132"/>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IN" i="1" dirty="0">
                <a:latin typeface="Calibri" pitchFamily="34" charset="0"/>
              </a:rPr>
              <a:t>Service </a:t>
            </a:r>
            <a:r>
              <a:rPr lang="en-IN" i="1" dirty="0" smtClean="0">
                <a:latin typeface="Calibri" pitchFamily="34" charset="0"/>
              </a:rPr>
              <a:t>Receiver -RCM</a:t>
            </a:r>
            <a:endParaRPr lang="en-IN" i="1" dirty="0">
              <a:latin typeface="Calibri" pitchFamily="34" charset="0"/>
            </a:endParaRPr>
          </a:p>
        </p:txBody>
      </p:sp>
      <p:cxnSp>
        <p:nvCxnSpPr>
          <p:cNvPr id="42" name="Straight Arrow Connector 41"/>
          <p:cNvCxnSpPr>
            <a:endCxn id="40" idx="7"/>
          </p:cNvCxnSpPr>
          <p:nvPr/>
        </p:nvCxnSpPr>
        <p:spPr>
          <a:xfrm rot="5400000">
            <a:off x="6000606" y="3575312"/>
            <a:ext cx="360780" cy="6815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60" name="Straight Arrow Connector 59"/>
          <p:cNvCxnSpPr/>
          <p:nvPr/>
        </p:nvCxnSpPr>
        <p:spPr>
          <a:xfrm rot="16200000" flipH="1">
            <a:off x="5328444" y="4958572"/>
            <a:ext cx="773128" cy="42862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4" name="Oval 33"/>
          <p:cNvSpPr/>
          <p:nvPr/>
        </p:nvSpPr>
        <p:spPr>
          <a:xfrm>
            <a:off x="6143636" y="4572009"/>
            <a:ext cx="1214446" cy="785818"/>
          </a:xfrm>
          <a:prstGeom prst="ellipse">
            <a:avLst/>
          </a:prstGeom>
          <a:ln>
            <a:solidFill>
              <a:schemeClr val="accent1"/>
            </a:solidFill>
          </a:ln>
        </p:spPr>
        <p:style>
          <a:lnRef idx="2">
            <a:schemeClr val="accent6"/>
          </a:lnRef>
          <a:fillRef idx="1001">
            <a:schemeClr val="lt1"/>
          </a:fillRef>
          <a:effectRef idx="0">
            <a:schemeClr val="accent6"/>
          </a:effectRef>
          <a:fontRef idx="minor">
            <a:schemeClr val="dk1"/>
          </a:fontRef>
        </p:style>
        <p:txBody>
          <a:bodyPr anchor="ctr"/>
          <a:lstStyle/>
          <a:p>
            <a:pPr algn="ctr">
              <a:defRPr/>
            </a:pPr>
            <a:r>
              <a:rPr lang="en-IN" i="1" dirty="0">
                <a:latin typeface="Calibri" pitchFamily="34" charset="0"/>
              </a:rPr>
              <a:t>New </a:t>
            </a:r>
            <a:r>
              <a:rPr lang="en-IN" i="1" dirty="0" smtClean="0">
                <a:latin typeface="Calibri" pitchFamily="34" charset="0"/>
              </a:rPr>
              <a:t>Services</a:t>
            </a:r>
            <a:endParaRPr lang="en-IN" i="1" dirty="0">
              <a:latin typeface="Calibri" pitchFamily="34" charset="0"/>
            </a:endParaRPr>
          </a:p>
        </p:txBody>
      </p:sp>
      <p:cxnSp>
        <p:nvCxnSpPr>
          <p:cNvPr id="41" name="Straight Arrow Connector 40"/>
          <p:cNvCxnSpPr/>
          <p:nvPr/>
        </p:nvCxnSpPr>
        <p:spPr>
          <a:xfrm rot="5400000">
            <a:off x="6783142" y="5504138"/>
            <a:ext cx="360780" cy="6815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rot="5400000">
            <a:off x="7283208" y="4718320"/>
            <a:ext cx="360780" cy="6815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45" name="Straight Arrow Connector 44"/>
          <p:cNvCxnSpPr>
            <a:endCxn id="34" idx="2"/>
          </p:cNvCxnSpPr>
          <p:nvPr/>
        </p:nvCxnSpPr>
        <p:spPr>
          <a:xfrm rot="16200000" flipH="1">
            <a:off x="5838383" y="4659665"/>
            <a:ext cx="392910" cy="21759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54032"/>
          </a:xfrm>
        </p:spPr>
        <p:txBody>
          <a:bodyPr/>
          <a:lstStyle/>
          <a:p>
            <a:pPr>
              <a:defRPr/>
            </a:pPr>
            <a:r>
              <a:rPr lang="en-IN" sz="3200" b="0" dirty="0" smtClean="0">
                <a:latin typeface="Calibri" pitchFamily="34" charset="0"/>
              </a:rPr>
              <a:t>Registration under Service </a:t>
            </a:r>
            <a:r>
              <a:rPr lang="en-IN" sz="3200" b="0" dirty="0" smtClean="0">
                <a:effectLst/>
                <a:latin typeface="Calibri" pitchFamily="34" charset="0"/>
              </a:rPr>
              <a:t>Tax – ????</a:t>
            </a:r>
            <a:r>
              <a:rPr lang="en-US" sz="3200" b="0" dirty="0" smtClean="0">
                <a:effectLst/>
                <a:latin typeface="Calibri" pitchFamily="34" charset="0"/>
              </a:rPr>
              <a:t> </a:t>
            </a:r>
            <a:endParaRPr lang="en-IN" sz="3200" b="0" dirty="0">
              <a:effectLst/>
            </a:endParaRPr>
          </a:p>
        </p:txBody>
      </p:sp>
      <p:sp>
        <p:nvSpPr>
          <p:cNvPr id="2" name="Content Placeholder 1"/>
          <p:cNvSpPr>
            <a:spLocks noGrp="1"/>
          </p:cNvSpPr>
          <p:nvPr>
            <p:ph idx="1"/>
          </p:nvPr>
        </p:nvSpPr>
        <p:spPr>
          <a:xfrm>
            <a:off x="457200" y="1000108"/>
            <a:ext cx="8229600" cy="5006992"/>
          </a:xfrm>
        </p:spPr>
        <p:txBody>
          <a:bodyPr/>
          <a:lstStyle/>
          <a:p>
            <a:pPr>
              <a:spcBef>
                <a:spcPts val="1200"/>
              </a:spcBef>
              <a:buFont typeface="Wingdings 3" pitchFamily="18" charset="2"/>
              <a:buNone/>
              <a:defRPr/>
            </a:pPr>
            <a:r>
              <a:rPr lang="en-US" sz="2400" i="1" dirty="0" smtClean="0">
                <a:latin typeface="Calibri" pitchFamily="34" charset="0"/>
              </a:rPr>
              <a:t>	</a:t>
            </a:r>
            <a:r>
              <a:rPr lang="en-US" sz="2200" i="1" dirty="0" smtClean="0">
                <a:latin typeface="Calibri" pitchFamily="34" charset="0"/>
              </a:rPr>
              <a:t>Whether registration under Service Tax is required or not in following cases? Why?</a:t>
            </a:r>
          </a:p>
          <a:p>
            <a:pPr marL="566737" indent="-457200">
              <a:spcBef>
                <a:spcPts val="1200"/>
              </a:spcBef>
              <a:buFont typeface="Wingdings 3" pitchFamily="18" charset="2"/>
              <a:buAutoNum type="arabicPeriod"/>
              <a:defRPr/>
            </a:pPr>
            <a:r>
              <a:rPr lang="en-US" sz="1800" i="1" dirty="0" smtClean="0">
                <a:latin typeface="Calibri" pitchFamily="34" charset="0"/>
              </a:rPr>
              <a:t>A builder has purchased a plot of land and started construction project. He has received booking amount of Rs. 15 lakhs in FY 2015-16. </a:t>
            </a:r>
          </a:p>
          <a:p>
            <a:pPr marL="566737" indent="-457200">
              <a:spcBef>
                <a:spcPts val="1200"/>
              </a:spcBef>
              <a:buFont typeface="Wingdings 3" pitchFamily="18" charset="2"/>
              <a:buAutoNum type="arabicPeriod"/>
              <a:defRPr/>
            </a:pPr>
            <a:r>
              <a:rPr lang="en-US" sz="1800" i="1" dirty="0" smtClean="0">
                <a:latin typeface="Calibri" pitchFamily="34" charset="0"/>
              </a:rPr>
              <a:t>Moonlight Industries LLP wants to start its manufacturing business. It has given erection and commissioning contract of plant and machinery with material and paid advance Rs. 10 </a:t>
            </a:r>
            <a:r>
              <a:rPr lang="en-US" sz="1800" i="1" dirty="0" err="1" smtClean="0">
                <a:latin typeface="Calibri" pitchFamily="34" charset="0"/>
              </a:rPr>
              <a:t>crore</a:t>
            </a:r>
            <a:r>
              <a:rPr lang="en-US" sz="1800" i="1" dirty="0" smtClean="0">
                <a:latin typeface="Calibri" pitchFamily="34" charset="0"/>
              </a:rPr>
              <a:t> during FY 2015-16.</a:t>
            </a:r>
          </a:p>
          <a:p>
            <a:pPr marL="566737" indent="-457200">
              <a:spcBef>
                <a:spcPts val="1200"/>
              </a:spcBef>
              <a:buFont typeface="Wingdings 3" pitchFamily="18" charset="2"/>
              <a:buAutoNum type="arabicPeriod"/>
              <a:defRPr/>
            </a:pPr>
            <a:r>
              <a:rPr lang="en-US" sz="1800" i="1" dirty="0" smtClean="0">
                <a:latin typeface="Calibri" pitchFamily="34" charset="0"/>
              </a:rPr>
              <a:t>XYZ  service provider has issued bills of taxable service of Rs. 15 lakhs  but his receipt is Rs. 8 lakh during FY 2015-16 - PY.</a:t>
            </a:r>
          </a:p>
          <a:p>
            <a:pPr marL="566737" indent="-457200">
              <a:spcBef>
                <a:spcPts val="1200"/>
              </a:spcBef>
              <a:buFont typeface="Wingdings 3" pitchFamily="18" charset="2"/>
              <a:buAutoNum type="arabicPeriod"/>
              <a:defRPr/>
            </a:pPr>
            <a:r>
              <a:rPr lang="en-US" sz="1800" i="1" dirty="0" err="1" smtClean="0">
                <a:latin typeface="Calibri" pitchFamily="34" charset="0"/>
              </a:rPr>
              <a:t>Meghdoot</a:t>
            </a:r>
            <a:r>
              <a:rPr lang="en-US" sz="1800" i="1" dirty="0" smtClean="0">
                <a:latin typeface="Calibri" pitchFamily="34" charset="0"/>
              </a:rPr>
              <a:t> Motor Services has started authorised service center of Honda Motors and received Rs. 8.95 lakhs during FY 2015-16.</a:t>
            </a:r>
          </a:p>
          <a:p>
            <a:pPr marL="566737" indent="-457200">
              <a:spcBef>
                <a:spcPts val="1200"/>
              </a:spcBef>
              <a:buFont typeface="Wingdings 3" pitchFamily="18" charset="2"/>
              <a:buAutoNum type="arabicPeriod"/>
              <a:defRPr/>
            </a:pPr>
            <a:r>
              <a:rPr lang="en-US" sz="1800" i="1" dirty="0" smtClean="0">
                <a:latin typeface="Calibri" pitchFamily="34" charset="0"/>
              </a:rPr>
              <a:t>An architect has rendered architect service of Rs. 8.5 lakh in respect of property situated in India and of Rs. 25 lakh in respect of property situated outside India during the FY 2015-16. </a:t>
            </a:r>
          </a:p>
          <a:p>
            <a:pPr marL="566737" indent="-457200">
              <a:spcBef>
                <a:spcPts val="1200"/>
              </a:spcBef>
              <a:buFont typeface="Wingdings 3" pitchFamily="18" charset="2"/>
              <a:buAutoNum type="arabicPeriod"/>
              <a:defRPr/>
            </a:pPr>
            <a:endParaRPr lang="en-IN" sz="2000" i="1" dirty="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7</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IN" sz="3200" b="0" dirty="0" smtClean="0">
                <a:effectLst/>
                <a:latin typeface="Calibri" pitchFamily="34" charset="0"/>
              </a:rPr>
              <a:t>Multiple / Centralised Registration [Rule 4(2)]</a:t>
            </a:r>
            <a:endParaRPr lang="en-IN" sz="3200" b="0" dirty="0">
              <a:effectLst/>
              <a:latin typeface="Calibri" pitchFamily="34" charset="0"/>
            </a:endParaRPr>
          </a:p>
        </p:txBody>
      </p:sp>
      <p:sp>
        <p:nvSpPr>
          <p:cNvPr id="14338" name="Content Placeholder 1"/>
          <p:cNvSpPr>
            <a:spLocks noGrp="1"/>
          </p:cNvSpPr>
          <p:nvPr>
            <p:ph idx="1"/>
          </p:nvPr>
        </p:nvSpPr>
        <p:spPr/>
        <p:txBody>
          <a:bodyPr/>
          <a:lstStyle/>
          <a:p>
            <a:pPr algn="just">
              <a:spcBef>
                <a:spcPts val="1200"/>
              </a:spcBef>
            </a:pPr>
            <a:r>
              <a:rPr lang="en-IN" sz="2200" i="1" smtClean="0">
                <a:latin typeface="Calibri" pitchFamily="34" charset="0"/>
              </a:rPr>
              <a:t>Service tax registration is “</a:t>
            </a:r>
            <a:r>
              <a:rPr lang="en-IN" sz="2200" i="1" u="sng" smtClean="0">
                <a:latin typeface="Calibri" pitchFamily="34" charset="0"/>
              </a:rPr>
              <a:t>qua premises</a:t>
            </a:r>
            <a:r>
              <a:rPr lang="en-IN" sz="2200" i="1" smtClean="0">
                <a:latin typeface="Calibri" pitchFamily="34" charset="0"/>
              </a:rPr>
              <a:t>” and not “</a:t>
            </a:r>
            <a:r>
              <a:rPr lang="en-IN" sz="2200" i="1" u="sng" smtClean="0">
                <a:latin typeface="Calibri" pitchFamily="34" charset="0"/>
              </a:rPr>
              <a:t>qua assessee</a:t>
            </a:r>
            <a:r>
              <a:rPr lang="en-IN" sz="2200" i="1" smtClean="0">
                <a:latin typeface="Calibri" pitchFamily="34" charset="0"/>
              </a:rPr>
              <a:t>” unlike Income tax where single PAN is granted for all the premises. </a:t>
            </a:r>
          </a:p>
          <a:p>
            <a:pPr algn="just">
              <a:spcBef>
                <a:spcPts val="1200"/>
              </a:spcBef>
            </a:pPr>
            <a:r>
              <a:rPr lang="en-IN" sz="2200" i="1" smtClean="0">
                <a:latin typeface="Calibri" pitchFamily="34" charset="0"/>
              </a:rPr>
              <a:t>Separate application has to be made for registration of each premises from which taxable services are rendered. </a:t>
            </a:r>
          </a:p>
          <a:p>
            <a:pPr algn="just">
              <a:spcBef>
                <a:spcPts val="1200"/>
              </a:spcBef>
            </a:pPr>
            <a:r>
              <a:rPr lang="en-IN" sz="2200" i="1" smtClean="0">
                <a:latin typeface="Calibri" pitchFamily="34" charset="0"/>
              </a:rPr>
              <a:t>Even within single premises, if there are </a:t>
            </a:r>
            <a:r>
              <a:rPr lang="en-IN" sz="2200" i="1" u="sng" smtClean="0">
                <a:latin typeface="Calibri" pitchFamily="34" charset="0"/>
              </a:rPr>
              <a:t>multiple firms</a:t>
            </a:r>
            <a:r>
              <a:rPr lang="en-IN" sz="2200" i="1" smtClean="0">
                <a:latin typeface="Calibri" pitchFamily="34" charset="0"/>
              </a:rPr>
              <a:t>, all of them have </a:t>
            </a:r>
            <a:r>
              <a:rPr lang="en-IN" sz="2200" i="1" u="sng" smtClean="0">
                <a:latin typeface="Calibri" pitchFamily="34" charset="0"/>
              </a:rPr>
              <a:t>to be separately registered</a:t>
            </a:r>
            <a:r>
              <a:rPr lang="en-IN" sz="2200" i="1" smtClean="0">
                <a:latin typeface="Calibri" pitchFamily="34" charset="0"/>
              </a:rPr>
              <a:t>. </a:t>
            </a:r>
          </a:p>
          <a:p>
            <a:pPr algn="just">
              <a:spcBef>
                <a:spcPts val="1200"/>
              </a:spcBef>
            </a:pPr>
            <a:r>
              <a:rPr lang="en-IN" sz="2200" i="1" smtClean="0">
                <a:latin typeface="Calibri" pitchFamily="34" charset="0"/>
              </a:rPr>
              <a:t>Also, if an individual carries on the activity in </a:t>
            </a:r>
            <a:r>
              <a:rPr lang="en-IN" sz="2200" i="1" u="sng" smtClean="0">
                <a:latin typeface="Calibri" pitchFamily="34" charset="0"/>
              </a:rPr>
              <a:t>two different names under sole proprietorship</a:t>
            </a:r>
            <a:r>
              <a:rPr lang="en-IN" sz="2200" i="1" smtClean="0">
                <a:latin typeface="Calibri" pitchFamily="34" charset="0"/>
              </a:rPr>
              <a:t>, both the proprietary concerns have </a:t>
            </a:r>
            <a:r>
              <a:rPr lang="en-IN" sz="2200" i="1" u="sng" smtClean="0">
                <a:latin typeface="Calibri" pitchFamily="34" charset="0"/>
              </a:rPr>
              <a:t>to get separately registered</a:t>
            </a:r>
            <a:r>
              <a:rPr lang="en-IN" sz="2200" i="1" smtClean="0">
                <a:latin typeface="Calibri" pitchFamily="34" charset="0"/>
              </a:rPr>
              <a:t>.</a:t>
            </a:r>
          </a:p>
          <a:p>
            <a:pPr algn="just">
              <a:spcBef>
                <a:spcPts val="1200"/>
              </a:spcBef>
            </a:pPr>
            <a:r>
              <a:rPr lang="en-US" sz="2200" i="1" u="sng" smtClean="0">
                <a:latin typeface="Calibri" pitchFamily="34" charset="0"/>
              </a:rPr>
              <a:t>Single application</a:t>
            </a:r>
            <a:r>
              <a:rPr lang="en-US" sz="2200" i="1" smtClean="0">
                <a:latin typeface="Calibri" pitchFamily="34" charset="0"/>
              </a:rPr>
              <a:t> mentioning all services is to be furnished, in case of </a:t>
            </a:r>
            <a:r>
              <a:rPr lang="en-US" sz="2200" i="1" u="sng" smtClean="0">
                <a:latin typeface="Calibri" pitchFamily="34" charset="0"/>
              </a:rPr>
              <a:t>more than one taxable service</a:t>
            </a:r>
            <a:r>
              <a:rPr lang="en-US" sz="2200" i="1" smtClean="0">
                <a:latin typeface="Calibri" pitchFamily="34" charset="0"/>
              </a:rPr>
              <a:t>.</a:t>
            </a:r>
            <a:endParaRPr lang="en-IN" sz="2200" i="1" smtClean="0">
              <a:latin typeface="Calibri" pitchFamily="34" charset="0"/>
            </a:endParaRP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8</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wipe(down)">
                                      <p:cBhvr>
                                        <p:cTn id="7" dur="500"/>
                                        <p:tgtEl>
                                          <p:spTgt spid="143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Effect transition="in" filter="wipe(down)">
                                      <p:cBhvr>
                                        <p:cTn id="12" dur="500"/>
                                        <p:tgtEl>
                                          <p:spTgt spid="1433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338">
                                            <p:txEl>
                                              <p:pRg st="2" end="2"/>
                                            </p:txEl>
                                          </p:spTgt>
                                        </p:tgtEl>
                                        <p:attrNameLst>
                                          <p:attrName>style.visibility</p:attrName>
                                        </p:attrNameLst>
                                      </p:cBhvr>
                                      <p:to>
                                        <p:strVal val="visible"/>
                                      </p:to>
                                    </p:set>
                                    <p:animEffect transition="in" filter="wipe(down)">
                                      <p:cBhvr>
                                        <p:cTn id="17" dur="500"/>
                                        <p:tgtEl>
                                          <p:spTgt spid="1433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4338">
                                            <p:txEl>
                                              <p:pRg st="3" end="3"/>
                                            </p:txEl>
                                          </p:spTgt>
                                        </p:tgtEl>
                                        <p:attrNameLst>
                                          <p:attrName>style.visibility</p:attrName>
                                        </p:attrNameLst>
                                      </p:cBhvr>
                                      <p:to>
                                        <p:strVal val="visible"/>
                                      </p:to>
                                    </p:set>
                                    <p:animEffect transition="in" filter="wipe(down)">
                                      <p:cBhvr>
                                        <p:cTn id="22" dur="500"/>
                                        <p:tgtEl>
                                          <p:spTgt spid="1433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4338">
                                            <p:txEl>
                                              <p:pRg st="4" end="4"/>
                                            </p:txEl>
                                          </p:spTgt>
                                        </p:tgtEl>
                                        <p:attrNameLst>
                                          <p:attrName>style.visibility</p:attrName>
                                        </p:attrNameLst>
                                      </p:cBhvr>
                                      <p:to>
                                        <p:strVal val="visible"/>
                                      </p:to>
                                    </p:set>
                                    <p:animEffect transition="in" filter="wipe(down)">
                                      <p:cBhvr>
                                        <p:cTn id="27" dur="500"/>
                                        <p:tgtEl>
                                          <p:spTgt spid="143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IN" sz="3200" b="0" dirty="0" smtClean="0">
                <a:effectLst/>
                <a:latin typeface="Calibri" pitchFamily="34" charset="0"/>
              </a:rPr>
              <a:t>Multiple / Centralised Registration [Rule 4(2)]</a:t>
            </a:r>
            <a:endParaRPr lang="en-IN" sz="3200" b="0" dirty="0">
              <a:effectLst/>
              <a:latin typeface="Calibri" pitchFamily="34" charset="0"/>
            </a:endParaRPr>
          </a:p>
        </p:txBody>
      </p:sp>
      <p:sp>
        <p:nvSpPr>
          <p:cNvPr id="15362" name="Content Placeholder 1"/>
          <p:cNvSpPr>
            <a:spLocks noGrp="1"/>
          </p:cNvSpPr>
          <p:nvPr>
            <p:ph idx="1"/>
          </p:nvPr>
        </p:nvSpPr>
        <p:spPr/>
        <p:txBody>
          <a:bodyPr/>
          <a:lstStyle/>
          <a:p>
            <a:pPr algn="just">
              <a:spcBef>
                <a:spcPts val="1200"/>
              </a:spcBef>
            </a:pPr>
            <a:r>
              <a:rPr lang="en-US" sz="2200" i="1" smtClean="0">
                <a:latin typeface="Calibri" pitchFamily="34" charset="0"/>
              </a:rPr>
              <a:t>After due verification of the application form, registration in the Form ST2 is to be granted within 7 days from the date of receipt of the application.</a:t>
            </a:r>
          </a:p>
          <a:p>
            <a:pPr algn="just">
              <a:spcBef>
                <a:spcPts val="1200"/>
              </a:spcBef>
            </a:pPr>
            <a:r>
              <a:rPr lang="en-US" sz="2200" i="1" smtClean="0">
                <a:latin typeface="Calibri" pitchFamily="34" charset="0"/>
              </a:rPr>
              <a:t>If the registration certificate is not granted within the said period, the registration applied for shall be deemed to have been granted.</a:t>
            </a:r>
            <a:endParaRPr lang="en-IN" sz="2200" i="1" smtClean="0">
              <a:latin typeface="Calibri" pitchFamily="34" charset="0"/>
            </a:endParaRPr>
          </a:p>
          <a:p>
            <a:pPr algn="just">
              <a:spcBef>
                <a:spcPts val="1200"/>
              </a:spcBef>
            </a:pPr>
            <a:r>
              <a:rPr lang="en-IN" sz="2200" i="1" smtClean="0">
                <a:latin typeface="Calibri" pitchFamily="34" charset="0"/>
              </a:rPr>
              <a:t>Where person liable to pay service tax (either provider or receiver of taxable service) </a:t>
            </a:r>
            <a:r>
              <a:rPr lang="en-IN" sz="2200" i="1" u="sng" smtClean="0">
                <a:latin typeface="Calibri" pitchFamily="34" charset="0"/>
              </a:rPr>
              <a:t>from more than one premises</a:t>
            </a:r>
            <a:r>
              <a:rPr lang="en-IN" sz="2200" i="1" smtClean="0">
                <a:latin typeface="Calibri" pitchFamily="34" charset="0"/>
              </a:rPr>
              <a:t> and has a </a:t>
            </a:r>
            <a:r>
              <a:rPr lang="en-IN" sz="2200" i="1" u="sng" smtClean="0">
                <a:latin typeface="Calibri" pitchFamily="34" charset="0"/>
              </a:rPr>
              <a:t>centralized billing systems or centralized accounting systems</a:t>
            </a:r>
            <a:r>
              <a:rPr lang="en-IN" sz="2200" i="1" smtClean="0">
                <a:latin typeface="Calibri" pitchFamily="34" charset="0"/>
              </a:rPr>
              <a:t> and such centralized billing systems or centralized accounting systems are located in one or more premises he may, at his option, </a:t>
            </a:r>
            <a:r>
              <a:rPr lang="en-IN" sz="2200" i="1" u="sng" smtClean="0">
                <a:latin typeface="Calibri" pitchFamily="34" charset="0"/>
              </a:rPr>
              <a:t>register such premises</a:t>
            </a:r>
            <a:r>
              <a:rPr lang="en-IN" sz="2200" i="1" smtClean="0">
                <a:latin typeface="Calibri" pitchFamily="34" charset="0"/>
              </a:rPr>
              <a:t> or office where such centralized billing systems or centralized accounting systems are located.</a:t>
            </a:r>
          </a:p>
        </p:txBody>
      </p:sp>
      <p:sp>
        <p:nvSpPr>
          <p:cNvPr id="5" name="Footer Placeholder 4"/>
          <p:cNvSpPr>
            <a:spLocks noGrp="1"/>
          </p:cNvSpPr>
          <p:nvPr>
            <p:ph type="ftr" sz="quarter" idx="11"/>
          </p:nvPr>
        </p:nvSpPr>
        <p:spPr/>
        <p:txBody>
          <a:bodyPr/>
          <a:lstStyle/>
          <a:p>
            <a:pPr>
              <a:defRPr/>
            </a:pPr>
            <a:r>
              <a:rPr lang="en-IN" smtClean="0"/>
              <a:t>CA Punit Gupta. </a:t>
            </a:r>
            <a:endParaRPr lang="en-IN"/>
          </a:p>
        </p:txBody>
      </p:sp>
      <p:sp>
        <p:nvSpPr>
          <p:cNvPr id="4" name="Slide Number Placeholder 3"/>
          <p:cNvSpPr>
            <a:spLocks noGrp="1"/>
          </p:cNvSpPr>
          <p:nvPr>
            <p:ph type="sldNum" sz="quarter" idx="12"/>
          </p:nvPr>
        </p:nvSpPr>
        <p:spPr/>
        <p:txBody>
          <a:bodyPr/>
          <a:lstStyle/>
          <a:p>
            <a:pPr>
              <a:defRPr/>
            </a:pPr>
            <a:fld id="{CD158784-8590-4778-B56A-3B7ECE952AB1}" type="slidenum">
              <a:rPr lang="en-IN" smtClean="0"/>
              <a:pPr>
                <a:defRPr/>
              </a:pPr>
              <a:t>9</a:t>
            </a:fld>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wipe(down)">
                                      <p:cBhvr>
                                        <p:cTn id="7" dur="500"/>
                                        <p:tgtEl>
                                          <p:spTgt spid="153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362">
                                            <p:txEl>
                                              <p:pRg st="1" end="1"/>
                                            </p:txEl>
                                          </p:spTgt>
                                        </p:tgtEl>
                                        <p:attrNameLst>
                                          <p:attrName>style.visibility</p:attrName>
                                        </p:attrNameLst>
                                      </p:cBhvr>
                                      <p:to>
                                        <p:strVal val="visible"/>
                                      </p:to>
                                    </p:set>
                                    <p:animEffect transition="in" filter="wipe(down)">
                                      <p:cBhvr>
                                        <p:cTn id="12" dur="500"/>
                                        <p:tgtEl>
                                          <p:spTgt spid="153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362">
                                            <p:txEl>
                                              <p:pRg st="2" end="2"/>
                                            </p:txEl>
                                          </p:spTgt>
                                        </p:tgtEl>
                                        <p:attrNameLst>
                                          <p:attrName>style.visibility</p:attrName>
                                        </p:attrNameLst>
                                      </p:cBhvr>
                                      <p:to>
                                        <p:strVal val="visible"/>
                                      </p:to>
                                    </p:set>
                                    <p:animEffect transition="in" filter="wipe(down)">
                                      <p:cBhvr>
                                        <p:cTn id="17" dur="500"/>
                                        <p:tgtEl>
                                          <p:spTgt spid="153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8221</TotalTime>
  <Words>4259</Words>
  <Application>Microsoft Office PowerPoint</Application>
  <PresentationFormat>On-screen Show (4:3)</PresentationFormat>
  <Paragraphs>435</Paragraphs>
  <Slides>42</Slides>
  <Notes>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Slide 1</vt:lpstr>
      <vt:lpstr>Registration under Service Tax</vt:lpstr>
      <vt:lpstr>Exemption from tax – 10 lacs</vt:lpstr>
      <vt:lpstr>Exemption from Tax – 10 lacs</vt:lpstr>
      <vt:lpstr>Registration under Service Tax – exemptions therein</vt:lpstr>
      <vt:lpstr>Person required to obtain registration &amp; applicable time limits is summarised in the chart given below:</vt:lpstr>
      <vt:lpstr>Registration under Service Tax – ???? </vt:lpstr>
      <vt:lpstr>Multiple / Centralised Registration [Rule 4(2)]</vt:lpstr>
      <vt:lpstr>Multiple / Centralised Registration [Rule 4(2)]</vt:lpstr>
      <vt:lpstr>Step vise Online Registration Procedure w.e.f 1-3-2015</vt:lpstr>
      <vt:lpstr>Documents to be Attached </vt:lpstr>
      <vt:lpstr>Documents to be Attached </vt:lpstr>
      <vt:lpstr>Penal Liability for Failure to Obtain Service Tax Registration [Sec. 77(1)(a)]</vt:lpstr>
      <vt:lpstr>Changes in Registration Certificate</vt:lpstr>
      <vt:lpstr>Cancellation / Surrender  of  Registration  Certificate  [Rule 4(7) &amp; 4(8)] </vt:lpstr>
      <vt:lpstr>Cancellation/Surrender  of  Registration  Certificate  [Rule 4(7) &amp; 4(8)] </vt:lpstr>
      <vt:lpstr>Issue Of Invoice/Bill/Challan/Consignment Note [rule 4A &amp; 4B]</vt:lpstr>
      <vt:lpstr>Issue Of Invoice/Bill/Challan/Consignment Note [rule 4A &amp; 4B]</vt:lpstr>
      <vt:lpstr>Issue of Invoice/ Bill/ Challan by Input Service Distributor – Rule 4A (2) of STR,1994</vt:lpstr>
      <vt:lpstr>Issue of Consignment Note – Rule 4B STR</vt:lpstr>
      <vt:lpstr>Payment of Service Tax – Sec 68 and Rule 6</vt:lpstr>
      <vt:lpstr>Payment of Service Tax</vt:lpstr>
      <vt:lpstr>Payment of Service Tax – Sec 68 and Rule 6</vt:lpstr>
      <vt:lpstr>Advance Payment of Service Tax [Rule 6(1A)]</vt:lpstr>
      <vt:lpstr>Adjustment Of Excess Service Tax Paid [Rule 6(3), 6(4A), 6(4B) and 6(4C)]</vt:lpstr>
      <vt:lpstr>Adjustment of Excess Service Tax Paid [Rule 6(3), 6(4A), 6(4B) and 6(4C)]</vt:lpstr>
      <vt:lpstr>Provisional Payment of Tax [Rule 6(4), 6(5) and 6(6)]</vt:lpstr>
      <vt:lpstr>Excess or Wrong Collection of Service Tax [Section 73A and Section 73B]</vt:lpstr>
      <vt:lpstr>Rates of Interest – Section 75</vt:lpstr>
      <vt:lpstr>Rates of Interest – Section 75</vt:lpstr>
      <vt:lpstr>Penalty for Failure to Pay Service Tax and Suppressing Value of Service Tax</vt:lpstr>
      <vt:lpstr>Returns [Section 70 &amp; Rule 7] </vt:lpstr>
      <vt:lpstr>Step Wise Online Return Submission Process</vt:lpstr>
      <vt:lpstr>Revised Return [Rule 7B]</vt:lpstr>
      <vt:lpstr>Late Fee for Delay in Filing of Return [Section 70] [Rule 7C of STR]</vt:lpstr>
      <vt:lpstr>Documents and records may be demanded by audit party</vt:lpstr>
      <vt:lpstr>Documents and records….</vt:lpstr>
      <vt:lpstr>Possible Documents and records …..</vt:lpstr>
      <vt:lpstr>Documents and records may be demanded by audit party</vt:lpstr>
      <vt:lpstr>Working sheets may be kept ready to safe guard own interest</vt:lpstr>
      <vt:lpstr>Slide 41</vt:lpstr>
      <vt:lpstr>Namaskaar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cmp</dc:creator>
  <cp:lastModifiedBy>Events</cp:lastModifiedBy>
  <cp:revision>824</cp:revision>
  <dcterms:created xsi:type="dcterms:W3CDTF">2012-06-27T07:06:52Z</dcterms:created>
  <dcterms:modified xsi:type="dcterms:W3CDTF">2015-08-31T11:51:25Z</dcterms:modified>
</cp:coreProperties>
</file>